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80" r:id="rId3"/>
    <p:sldId id="286" r:id="rId4"/>
    <p:sldId id="284" r:id="rId5"/>
    <p:sldId id="285" r:id="rId6"/>
    <p:sldId id="283" r:id="rId7"/>
    <p:sldId id="281" r:id="rId8"/>
    <p:sldId id="282" r:id="rId9"/>
    <p:sldId id="279" r:id="rId10"/>
    <p:sldId id="278" r:id="rId11"/>
    <p:sldId id="276" r:id="rId12"/>
    <p:sldId id="277" r:id="rId13"/>
    <p:sldId id="275" r:id="rId14"/>
    <p:sldId id="273" r:id="rId15"/>
    <p:sldId id="267" r:id="rId16"/>
    <p:sldId id="274" r:id="rId17"/>
    <p:sldId id="270" r:id="rId18"/>
    <p:sldId id="272" r:id="rId19"/>
    <p:sldId id="271" r:id="rId20"/>
    <p:sldId id="269" r:id="rId21"/>
    <p:sldId id="268" r:id="rId22"/>
    <p:sldId id="264" r:id="rId23"/>
    <p:sldId id="265" r:id="rId24"/>
    <p:sldId id="260" r:id="rId25"/>
    <p:sldId id="263" r:id="rId26"/>
    <p:sldId id="262" r:id="rId27"/>
    <p:sldId id="261" r:id="rId28"/>
    <p:sldId id="257" r:id="rId29"/>
    <p:sldId id="259" r:id="rId30"/>
    <p:sldId id="258" r:id="rId31"/>
    <p:sldId id="288" r:id="rId32"/>
    <p:sldId id="289" r:id="rId33"/>
    <p:sldId id="290" r:id="rId34"/>
    <p:sldId id="292"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7" autoAdjust="0"/>
    <p:restoredTop sz="94671" autoAdjust="0"/>
  </p:normalViewPr>
  <p:slideViewPr>
    <p:cSldViewPr>
      <p:cViewPr varScale="1">
        <p:scale>
          <a:sx n="70" d="100"/>
          <a:sy n="70" d="100"/>
        </p:scale>
        <p:origin x="-87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954BE10-AD05-47BA-97B4-A50D34B48F8E}"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198086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54BE10-AD05-47BA-97B4-A50D34B48F8E}"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154355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54BE10-AD05-47BA-97B4-A50D34B48F8E}"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160030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954BE10-AD05-47BA-97B4-A50D34B48F8E}"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207112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954BE10-AD05-47BA-97B4-A50D34B48F8E}"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291018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954BE10-AD05-47BA-97B4-A50D34B48F8E}"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215461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954BE10-AD05-47BA-97B4-A50D34B48F8E}" type="datetimeFigureOut">
              <a:rPr lang="ar-IQ" smtClean="0"/>
              <a:t>24/04/1440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160775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954BE10-AD05-47BA-97B4-A50D34B48F8E}" type="datetimeFigureOut">
              <a:rPr lang="ar-IQ" smtClean="0"/>
              <a:t>24/04/1440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103098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954BE10-AD05-47BA-97B4-A50D34B48F8E}" type="datetimeFigureOut">
              <a:rPr lang="ar-IQ" smtClean="0"/>
              <a:t>24/04/1440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169713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54BE10-AD05-47BA-97B4-A50D34B48F8E}"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155568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954BE10-AD05-47BA-97B4-A50D34B48F8E}"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01EEC9-821B-42A6-986D-8A69EC11DC31}" type="slidenum">
              <a:rPr lang="ar-IQ" smtClean="0"/>
              <a:t>‹#›</a:t>
            </a:fld>
            <a:endParaRPr lang="ar-IQ"/>
          </a:p>
        </p:txBody>
      </p:sp>
    </p:spTree>
    <p:extLst>
      <p:ext uri="{BB962C8B-B14F-4D97-AF65-F5344CB8AC3E}">
        <p14:creationId xmlns:p14="http://schemas.microsoft.com/office/powerpoint/2010/main" val="562783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954BE10-AD05-47BA-97B4-A50D34B48F8E}" type="datetimeFigureOut">
              <a:rPr lang="ar-IQ" smtClean="0"/>
              <a:t>24/04/1440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01EEC9-821B-42A6-986D-8A69EC11DC31}" type="slidenum">
              <a:rPr lang="ar-IQ" smtClean="0"/>
              <a:t>‹#›</a:t>
            </a:fld>
            <a:endParaRPr lang="ar-IQ"/>
          </a:p>
        </p:txBody>
      </p:sp>
    </p:spTree>
    <p:extLst>
      <p:ext uri="{BB962C8B-B14F-4D97-AF65-F5344CB8AC3E}">
        <p14:creationId xmlns:p14="http://schemas.microsoft.com/office/powerpoint/2010/main" val="3309216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endParaRPr lang="ar-IQ" dirty="0" smtClean="0"/>
          </a:p>
          <a:p>
            <a:endParaRPr lang="ar-IQ" dirty="0"/>
          </a:p>
          <a:p>
            <a:endParaRPr lang="ar-IQ" dirty="0" smtClean="0"/>
          </a:p>
          <a:p>
            <a:endParaRPr lang="ar-IQ" dirty="0"/>
          </a:p>
          <a:p>
            <a:r>
              <a:rPr lang="ar-SA" dirty="0"/>
              <a:t>قسم اللغة العربية</a:t>
            </a:r>
            <a:endParaRPr lang="en-US" dirty="0"/>
          </a:p>
          <a:p>
            <a:r>
              <a:rPr lang="ar-SA" dirty="0"/>
              <a:t>محاضرات :- الادب الاسلامي</a:t>
            </a:r>
            <a:endParaRPr lang="en-US" dirty="0"/>
          </a:p>
          <a:p>
            <a:r>
              <a:rPr lang="ar-SA" dirty="0"/>
              <a:t>م.د ياسمين احمد</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3993650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ويبدو هذا الامر طبيعياً جداً فالرسول (ص) عربي يعرف أهمية الشعر في حياة العربي ومكانة الشاعر في قبيلته . وكانت القبائل العربية تعد عليه قبل اسلامها فتتصرف تصرف القبائل المعهودة . فتلجأ الى الشعر والخطابة لعرض الرأي والمفاخرة .</a:t>
            </a:r>
            <a:endParaRPr lang="en-US" sz="1600" dirty="0">
              <a:solidFill>
                <a:schemeClr val="tx1"/>
              </a:solidFill>
              <a:cs typeface="+mj-cs"/>
            </a:endParaRPr>
          </a:p>
          <a:p>
            <a:pPr algn="justLow"/>
            <a:r>
              <a:rPr lang="ar-SA" sz="1600" dirty="0">
                <a:solidFill>
                  <a:schemeClr val="tx1"/>
                </a:solidFill>
                <a:cs typeface="+mj-cs"/>
              </a:rPr>
              <a:t>ومن تلك الوفود مثلاً وفد بني تميم قبل فتح مكة وكان خطيبهم ( عطارد بن حاجب ) , وخطيب المسلمين ( ثابت بن قيس الخزرجي ). وشاعرهم (الزبرقان بن بدر ) , وشاعر المسلمين ( حسان بن ثابت ) .فأنشد الزبرقان بن بدر قصيدته ومنها .</a:t>
            </a:r>
            <a:endParaRPr lang="en-US" sz="1600" dirty="0">
              <a:solidFill>
                <a:schemeClr val="tx1"/>
              </a:solidFill>
              <a:cs typeface="+mj-cs"/>
            </a:endParaRPr>
          </a:p>
          <a:p>
            <a:pPr algn="justLow"/>
            <a:r>
              <a:rPr lang="ar-SA" sz="1600" dirty="0">
                <a:solidFill>
                  <a:schemeClr val="tx1"/>
                </a:solidFill>
                <a:cs typeface="+mj-cs"/>
              </a:rPr>
              <a:t>    نَحنُ الكِرامُ فَلا حَيّ يُعادِلُنا        مِنّا المُلوكُ وَفينا تُنصَبُ البِيَعُ</a:t>
            </a:r>
            <a:endParaRPr lang="en-US" sz="1600" dirty="0">
              <a:solidFill>
                <a:schemeClr val="tx1"/>
              </a:solidFill>
              <a:cs typeface="+mj-cs"/>
            </a:endParaRPr>
          </a:p>
          <a:p>
            <a:pPr algn="justLow"/>
            <a:r>
              <a:rPr lang="ar-SA" sz="1600" dirty="0">
                <a:solidFill>
                  <a:schemeClr val="tx1"/>
                </a:solidFill>
                <a:cs typeface="+mj-cs"/>
              </a:rPr>
              <a:t>ورد عليه حسان بقوله :</a:t>
            </a:r>
            <a:endParaRPr lang="en-US" sz="1600" dirty="0">
              <a:solidFill>
                <a:schemeClr val="tx1"/>
              </a:solidFill>
              <a:cs typeface="+mj-cs"/>
            </a:endParaRPr>
          </a:p>
          <a:p>
            <a:pPr algn="justLow"/>
            <a:r>
              <a:rPr lang="ar-SA" sz="1600" dirty="0">
                <a:solidFill>
                  <a:schemeClr val="tx1"/>
                </a:solidFill>
                <a:cs typeface="+mj-cs"/>
              </a:rPr>
              <a:t>   إنّ الذوائبَ منْ فهرٍ وإخوتهمْ       قدْ بينوا سنةً للناسِ تتبعُ</a:t>
            </a:r>
            <a:endParaRPr lang="en-US" sz="1600" dirty="0">
              <a:solidFill>
                <a:schemeClr val="tx1"/>
              </a:solidFill>
              <a:cs typeface="+mj-cs"/>
            </a:endParaRPr>
          </a:p>
          <a:p>
            <a:pPr algn="justLow"/>
            <a:r>
              <a:rPr lang="ar-SA" sz="1600" dirty="0">
                <a:solidFill>
                  <a:schemeClr val="tx1"/>
                </a:solidFill>
                <a:cs typeface="+mj-cs"/>
              </a:rPr>
              <a:t>فقال سيد وفدهم بعد أنتهاء القصيدة : ( وابي ان هذا الرجل المؤتى له لخطيبُ,أخطب من خطيبنا , وأشعاره أشعر من شاعرنا , واصواته أعلى من اصواتنا , فلما فرغ القوم أسلموا ) . </a:t>
            </a:r>
            <a:endParaRPr lang="en-US" sz="1600" dirty="0">
              <a:solidFill>
                <a:schemeClr val="tx1"/>
              </a:solidFill>
              <a:cs typeface="+mj-cs"/>
            </a:endParaRPr>
          </a:p>
          <a:p>
            <a:pPr algn="justLow"/>
            <a:r>
              <a:rPr lang="ar-SA" sz="1600" dirty="0">
                <a:solidFill>
                  <a:schemeClr val="tx1"/>
                </a:solidFill>
                <a:cs typeface="+mj-cs"/>
              </a:rPr>
              <a:t>وهكذا ألا نعجب أذا وجدنا خبراً يذكر فيه أن الرسول (ص) بنى لحسان بن ثابت في المسجد منبرا ينشد عليه الشعر , وليس الشعر المالوف وانما شعراً يقوي عزم المسلمين ويرد على المشركين وهذا دليل اخر على تشجيع الرسول (ص) للشعر والشعراء .</a:t>
            </a:r>
            <a:endParaRPr lang="en-US" sz="1600" dirty="0">
              <a:solidFill>
                <a:schemeClr val="tx1"/>
              </a:solidFill>
              <a:cs typeface="+mj-cs"/>
            </a:endParaRPr>
          </a:p>
          <a:p>
            <a:pPr algn="justLow"/>
            <a:r>
              <a:rPr lang="ar-SA" sz="1600" dirty="0">
                <a:solidFill>
                  <a:schemeClr val="tx1"/>
                </a:solidFill>
                <a:cs typeface="+mj-cs"/>
              </a:rPr>
              <a:t>ــ اما الروايات التي ذكر فيها ان الرسول (ص) كان يغير الفاظ بعض الابيات أذا انشدت امامه فاننا نجدها لاتتجاوز معاني الفخر والمديح فقد ذكر ان كعب بن مالك انشد الرسول (ص) : </a:t>
            </a:r>
            <a:endParaRPr lang="en-US" sz="1600" dirty="0">
              <a:solidFill>
                <a:schemeClr val="tx1"/>
              </a:solidFill>
              <a:cs typeface="+mj-cs"/>
            </a:endParaRPr>
          </a:p>
          <a:p>
            <a:pPr algn="justLow"/>
            <a:r>
              <a:rPr lang="ar-SA" sz="1600" dirty="0">
                <a:solidFill>
                  <a:schemeClr val="tx1"/>
                </a:solidFill>
                <a:cs typeface="+mj-cs"/>
              </a:rPr>
              <a:t>ألا هل أتى حسان عنا وعنهم                من الارض خرق غوله مقنعنعُ </a:t>
            </a:r>
            <a:endParaRPr lang="en-US" sz="1600" dirty="0">
              <a:solidFill>
                <a:schemeClr val="tx1"/>
              </a:solidFill>
              <a:cs typeface="+mj-cs"/>
            </a:endParaRPr>
          </a:p>
          <a:p>
            <a:pPr algn="justLow"/>
            <a:r>
              <a:rPr lang="ar-SA" sz="1600" dirty="0">
                <a:solidFill>
                  <a:schemeClr val="tx1"/>
                </a:solidFill>
                <a:cs typeface="+mj-cs"/>
              </a:rPr>
              <a:t>مجالدنا عن جذمنا كل فخمــــة               مذربة فيها القوانس تلمــــــــــــع </a:t>
            </a:r>
            <a:endParaRPr lang="en-US" sz="1600" dirty="0">
              <a:solidFill>
                <a:schemeClr val="tx1"/>
              </a:solidFill>
              <a:cs typeface="+mj-cs"/>
            </a:endParaRPr>
          </a:p>
          <a:p>
            <a:pPr algn="justLow"/>
            <a:r>
              <a:rPr lang="ar-SA" sz="1600" dirty="0">
                <a:solidFill>
                  <a:schemeClr val="tx1"/>
                </a:solidFill>
                <a:cs typeface="+mj-cs"/>
              </a:rPr>
              <a:t>قال رسول الله (ص) فبدل لفظ ( جذمة ) لفظ ( دين ) وبذلك حول الفخر القبلي الى فخر عقائدي . من الفخر بالقبيلة الى الفخر بالدين . وقصيدة كعب الاخرى في الرسول ( ص) ومنها :</a:t>
            </a:r>
            <a:endParaRPr lang="en-US" sz="1600" dirty="0">
              <a:solidFill>
                <a:schemeClr val="tx1"/>
              </a:solidFill>
              <a:cs typeface="+mj-cs"/>
            </a:endParaRPr>
          </a:p>
          <a:p>
            <a:pPr algn="justLow"/>
            <a:r>
              <a:rPr lang="ar-SA" sz="1600" dirty="0">
                <a:solidFill>
                  <a:schemeClr val="tx1"/>
                </a:solidFill>
                <a:cs typeface="+mj-cs"/>
              </a:rPr>
              <a:t>أن الرسول لنور يستضاء به             مهند من سيوف الهند مسلول     </a:t>
            </a:r>
            <a:endParaRPr lang="en-US" sz="1600" dirty="0">
              <a:solidFill>
                <a:schemeClr val="tx1"/>
              </a:solidFill>
              <a:cs typeface="+mj-cs"/>
            </a:endParaRPr>
          </a:p>
          <a:p>
            <a:pPr algn="justLow"/>
            <a:r>
              <a:rPr lang="ar-SA" sz="1600" dirty="0">
                <a:solidFill>
                  <a:schemeClr val="tx1"/>
                </a:solidFill>
                <a:cs typeface="+mj-cs"/>
              </a:rPr>
              <a:t>   فقال الرسول (ص) (من سيوف الله) وبذلك تحول البيت من مديح شخص الى مديح ديني فالرسول مرسل من الله وهو سيفه المشهور بوجه الباطل وأنشد النابغة الجعدي قصيدة امام الرسول (ص) فلما بلغ قوله :</a:t>
            </a:r>
            <a:endParaRPr lang="en-US" sz="1600" dirty="0">
              <a:solidFill>
                <a:schemeClr val="tx1"/>
              </a:solidFill>
              <a:cs typeface="+mj-cs"/>
            </a:endParaRPr>
          </a:p>
          <a:p>
            <a:pPr algn="justLow"/>
            <a:r>
              <a:rPr lang="ar-SA" sz="1600" dirty="0">
                <a:solidFill>
                  <a:schemeClr val="tx1"/>
                </a:solidFill>
              </a:rPr>
              <a:t>عَلَوْنَا السَّمَاءَ عِفَّةً وَتَكَرُّمًا                  وَإِنَّا لَنَرْجُو فَوْقَ ذَلِكَ مَظْهَرًا </a:t>
            </a:r>
            <a:endParaRPr lang="en-US" sz="1600" dirty="0">
              <a:solidFill>
                <a:schemeClr val="tx1"/>
              </a:solidFill>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1409952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انكر النبي (ص) هذا وقال الى اين يا ابا ليلى ؟ فقال الى الجنة يا رسول الله فقال الرسول (ص) الى الجنة إن شاء الله .</a:t>
            </a:r>
            <a:endParaRPr lang="en-US" sz="1600" dirty="0">
              <a:solidFill>
                <a:schemeClr val="tx1"/>
              </a:solidFill>
              <a:cs typeface="+mj-cs"/>
            </a:endParaRPr>
          </a:p>
          <a:p>
            <a:pPr algn="justLow"/>
            <a:r>
              <a:rPr lang="ar-SA" sz="1600" dirty="0">
                <a:solidFill>
                  <a:schemeClr val="tx1"/>
                </a:solidFill>
                <a:cs typeface="+mj-cs"/>
              </a:rPr>
              <a:t>ولاشك في ان الرسول (ص) قد انكر تجاوز الحد المعقول من الفخر ولكن الشاعر ابن المدرسة النبوية كان جوابه ان يطلبه من فخر هو حقاً فوق السماء انها الجنة وبذا يصبح فخره مقبولاً وملتزماً بمبادئ الاسلام .</a:t>
            </a:r>
            <a:endParaRPr lang="en-US" sz="1600" dirty="0">
              <a:solidFill>
                <a:schemeClr val="tx1"/>
              </a:solidFill>
              <a:cs typeface="+mj-cs"/>
            </a:endParaRPr>
          </a:p>
          <a:p>
            <a:pPr algn="justLow"/>
            <a:r>
              <a:rPr lang="ar-SA" sz="1600" dirty="0">
                <a:solidFill>
                  <a:schemeClr val="tx1"/>
                </a:solidFill>
                <a:cs typeface="+mj-cs"/>
              </a:rPr>
              <a:t>وكان لبدء النقائض بين المشركين والمسلمين اثره الكبير في تنشيط الاشعار أذ توجه شعراء قريش وفيهم عبد الله بن الزعري وابو سفيان وضرار بن الخطاب لهجاء المسلمين , وتصدى لهم شعراء المدينة من المسلمين , ومما يلاحظ ان المناقضات الحادة التي كانت بين الاوس والخزرج في المدينة قد تحول من الاحقاد القبلية الى مناقضات بين الاوس والخزرج من جهة وقريش من جهة اخرى . ونجد الشعراء المسلمين من المهاجرين يصورون في بيت او بيتين ما يعانوه من اذى المشركين في مكة او يتشوقون الى اهلهم وديارهم بعد الهجرة الى المدينة . اما الشعر الذي قيل في المعارك فقد قيل في معركة (بدر) شعراً كثيراً مؤكداً النصر الذي احرزه المسلمون هو نصر للحق والدين ,لأن ارادة الله ارادت ان يخذل المشركون فنجد قصيدة كعب بن مالك مصورة هذه المبادئ الاسلامية :</a:t>
            </a:r>
            <a:endParaRPr lang="en-US" sz="1600" dirty="0">
              <a:solidFill>
                <a:schemeClr val="tx1"/>
              </a:solidFill>
              <a:cs typeface="+mj-cs"/>
            </a:endParaRPr>
          </a:p>
          <a:p>
            <a:pPr algn="justLow"/>
            <a:r>
              <a:rPr lang="ar-SA" sz="1600" dirty="0">
                <a:solidFill>
                  <a:schemeClr val="tx1"/>
                </a:solidFill>
                <a:cs typeface="+mj-cs"/>
              </a:rPr>
              <a:t>عجبتُ لأمرِ اللهِ واللهُ قَادِرُ           على ما أرادَ لَيْسَ للهِ قَاهــــــــرُ</a:t>
            </a:r>
            <a:endParaRPr lang="en-US" sz="1600" dirty="0">
              <a:solidFill>
                <a:schemeClr val="tx1"/>
              </a:solidFill>
              <a:cs typeface="+mj-cs"/>
            </a:endParaRPr>
          </a:p>
          <a:p>
            <a:pPr algn="justLow"/>
            <a:r>
              <a:rPr lang="ar-SA" sz="1600" dirty="0">
                <a:solidFill>
                  <a:schemeClr val="tx1"/>
                </a:solidFill>
                <a:cs typeface="+mj-cs"/>
              </a:rPr>
              <a:t>فَلمَّا لَقَيْناهُمْ وكلٌّ مُجَاهدٌ             لأصْحَابِهِ مُسْتَبْسِلُ النّفْسِ صَابِرُ</a:t>
            </a:r>
            <a:endParaRPr lang="en-US" sz="1600" dirty="0">
              <a:solidFill>
                <a:schemeClr val="tx1"/>
              </a:solidFill>
              <a:cs typeface="+mj-cs"/>
            </a:endParaRPr>
          </a:p>
          <a:p>
            <a:pPr algn="justLow"/>
            <a:r>
              <a:rPr lang="ar-SA" sz="1600" dirty="0">
                <a:solidFill>
                  <a:schemeClr val="tx1"/>
                </a:solidFill>
                <a:cs typeface="+mj-cs"/>
              </a:rPr>
              <a:t>شَهِدْنا بأَنَّ الله لا رَبَّ غيرهُ          وأنَّ رسولَ اللهِ بالحقِّ ظَاهِـــــرُ</a:t>
            </a:r>
            <a:endParaRPr lang="en-US" sz="1600" dirty="0">
              <a:solidFill>
                <a:schemeClr val="tx1"/>
              </a:solidFill>
              <a:cs typeface="+mj-cs"/>
            </a:endParaRPr>
          </a:p>
          <a:p>
            <a:pPr algn="justLow"/>
            <a:r>
              <a:rPr lang="ar-SA" sz="1600" dirty="0">
                <a:solidFill>
                  <a:schemeClr val="tx1"/>
                </a:solidFill>
                <a:cs typeface="+mj-cs"/>
              </a:rPr>
              <a:t>اما في معركة (احد) وكان النصر فيها للمشركين فان الشعر لم يصور الهزيمة , وانما تعالت اصوات الشعراء برثاء الشهداء من المسلمين , وانهم ادوا رسالتهم واطاعوا الله ورسوله بعد ان قاتلو عدداً من ابطال المشركين وصناديدهم قال كعب بن مالك :</a:t>
            </a:r>
            <a:endParaRPr lang="en-US" sz="1600" dirty="0">
              <a:solidFill>
                <a:schemeClr val="tx1"/>
              </a:solidFill>
              <a:cs typeface="+mj-cs"/>
            </a:endParaRPr>
          </a:p>
          <a:p>
            <a:pPr algn="justLow"/>
            <a:r>
              <a:rPr lang="ar-SA" sz="1600" dirty="0">
                <a:solidFill>
                  <a:schemeClr val="tx1"/>
                </a:solidFill>
                <a:cs typeface="+mj-cs"/>
              </a:rPr>
              <a:t>فما برحوا يضربون الكماة</a:t>
            </a:r>
            <a:r>
              <a:rPr lang="en-US" sz="1600" dirty="0">
                <a:solidFill>
                  <a:schemeClr val="tx1"/>
                </a:solidFill>
                <a:cs typeface="+mj-cs"/>
              </a:rPr>
              <a:t> </a:t>
            </a:r>
            <a:r>
              <a:rPr lang="ar-SA" sz="1600" dirty="0">
                <a:solidFill>
                  <a:schemeClr val="tx1"/>
                </a:solidFill>
                <a:cs typeface="+mj-cs"/>
              </a:rPr>
              <a:t>              ويمضون في القسطل المرهج</a:t>
            </a:r>
            <a:endParaRPr lang="en-US" sz="1600" dirty="0">
              <a:solidFill>
                <a:schemeClr val="tx1"/>
              </a:solidFill>
              <a:cs typeface="+mj-cs"/>
            </a:endParaRPr>
          </a:p>
          <a:p>
            <a:pPr algn="justLow"/>
            <a:r>
              <a:rPr lang="ar-SA" sz="1600" dirty="0">
                <a:solidFill>
                  <a:schemeClr val="tx1"/>
                </a:solidFill>
                <a:cs typeface="+mj-cs"/>
              </a:rPr>
              <a:t>كذلك حتى دعاهم مليك                    إلى جنة دوحــــــة المولــــــج</a:t>
            </a:r>
            <a:r>
              <a:rPr lang="en-US" sz="1600" dirty="0">
                <a:solidFill>
                  <a:schemeClr val="tx1"/>
                </a:solidFill>
                <a:cs typeface="+mj-cs"/>
              </a:rPr>
              <a:t> </a:t>
            </a:r>
          </a:p>
          <a:p>
            <a:pPr algn="justLow"/>
            <a:r>
              <a:rPr lang="ar-SA" sz="1600" dirty="0">
                <a:solidFill>
                  <a:schemeClr val="tx1"/>
                </a:solidFill>
                <a:cs typeface="+mj-cs"/>
              </a:rPr>
              <a:t>ويستمر الشعر مواكباً الاحداث ,مصاحباً الشعراء في الغزوات والمعارك التي خاضها المسلمون حتى اذن الله لدينه ان ينشر وان تتحرر مكة من الشرك . وتتقدم القبائل الى رسول الله (ص) ويكون لسان حالها الشعراء وبعد وفاة الرسول (ص) وما حدث من ردة بعض القبائل العربية فأن صوت الشعر تعالى محفزاً المسلمين على رد الحق الى نصابه معلناً برائة الشعراء من قبائلهم المرتدة والوقوف مع جيوش المسلمين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p:txBody>
      </p:sp>
    </p:spTree>
    <p:extLst>
      <p:ext uri="{BB962C8B-B14F-4D97-AF65-F5344CB8AC3E}">
        <p14:creationId xmlns:p14="http://schemas.microsoft.com/office/powerpoint/2010/main" val="1451408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pPr algn="justLow"/>
            <a:endParaRPr lang="ar-IQ" dirty="0" smtClean="0"/>
          </a:p>
          <a:p>
            <a:pPr algn="justLow"/>
            <a:endParaRPr lang="ar-IQ" dirty="0"/>
          </a:p>
          <a:p>
            <a:pPr algn="justLow"/>
            <a:endParaRPr lang="ar-IQ" dirty="0"/>
          </a:p>
          <a:p>
            <a:r>
              <a:rPr lang="ar-SA" dirty="0"/>
              <a:t> </a:t>
            </a:r>
            <a:endParaRPr lang="en-US" dirty="0"/>
          </a:p>
          <a:p>
            <a:r>
              <a:rPr lang="ar-SA" dirty="0">
                <a:solidFill>
                  <a:schemeClr val="tx1"/>
                </a:solidFill>
                <a:cs typeface="PT Bold Heading" pitchFamily="2" charset="-78"/>
              </a:rPr>
              <a:t>المحاضرة الثالثة</a:t>
            </a:r>
            <a:endParaRPr lang="en-US" dirty="0">
              <a:solidFill>
                <a:schemeClr val="tx1"/>
              </a:solidFill>
              <a:cs typeface="PT Bold Heading" pitchFamily="2" charset="-78"/>
            </a:endParaRPr>
          </a:p>
          <a:p>
            <a:r>
              <a:rPr lang="ar-SA" dirty="0">
                <a:solidFill>
                  <a:schemeClr val="tx1"/>
                </a:solidFill>
                <a:cs typeface="PT Bold Heading" pitchFamily="2" charset="-78"/>
              </a:rPr>
              <a:t>دراسة تفصيلية لشعراء الدعوة </a:t>
            </a:r>
            <a:r>
              <a:rPr lang="ar-SA" dirty="0" smtClean="0">
                <a:solidFill>
                  <a:schemeClr val="tx1"/>
                </a:solidFill>
                <a:cs typeface="PT Bold Heading" pitchFamily="2" charset="-78"/>
              </a:rPr>
              <a:t>الاسلامية</a:t>
            </a:r>
            <a:endParaRPr lang="ar-IQ" dirty="0">
              <a:solidFill>
                <a:schemeClr val="tx1"/>
              </a:solidFill>
              <a:cs typeface="PT Bold Heading" pitchFamily="2" charset="-78"/>
            </a:endParaRPr>
          </a:p>
        </p:txBody>
      </p:sp>
    </p:spTree>
    <p:extLst>
      <p:ext uri="{BB962C8B-B14F-4D97-AF65-F5344CB8AC3E}">
        <p14:creationId xmlns:p14="http://schemas.microsoft.com/office/powerpoint/2010/main" val="2607414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lvl="0" algn="justLow"/>
            <a:r>
              <a:rPr lang="ar-SA" sz="1600" dirty="0">
                <a:solidFill>
                  <a:schemeClr val="tx1"/>
                </a:solidFill>
                <a:cs typeface="+mj-cs"/>
              </a:rPr>
              <a:t>دراسة تفصيلية لشعراء الدعوة الاسلامية :   </a:t>
            </a:r>
            <a:endParaRPr lang="en-US" sz="1600" dirty="0">
              <a:solidFill>
                <a:schemeClr val="tx1"/>
              </a:solidFill>
              <a:cs typeface="+mj-cs"/>
            </a:endParaRPr>
          </a:p>
          <a:p>
            <a:pPr lvl="0" algn="justLow"/>
            <a:r>
              <a:rPr lang="ar-SA" sz="1600" dirty="0">
                <a:solidFill>
                  <a:schemeClr val="tx1"/>
                </a:solidFill>
                <a:cs typeface="+mj-cs"/>
              </a:rPr>
              <a:t>حسان بن ثابت –</a:t>
            </a:r>
            <a:endParaRPr lang="en-US" sz="1600" dirty="0">
              <a:solidFill>
                <a:schemeClr val="tx1"/>
              </a:solidFill>
              <a:cs typeface="+mj-cs"/>
            </a:endParaRPr>
          </a:p>
          <a:p>
            <a:pPr algn="justLow"/>
            <a:r>
              <a:rPr lang="ar-SA" sz="1600" dirty="0">
                <a:solidFill>
                  <a:schemeClr val="tx1"/>
                </a:solidFill>
                <a:cs typeface="+mj-cs"/>
              </a:rPr>
              <a:t>وهو حسان بن ثابت بن المنذر بن خزامة الخزرجي , وكانت امه خزرجية مثل ابيه , وهو ليس خزرجياً فحسب . بل ايضاً من بني النجار اخوال الرسول(ص) فله به صلة قرابة ورحم. وكانت لقبيلته شأن قبل الاسلام وبعده حين نصروا الرسول(ص) وأزروه. وكان شعره لسان حال قومه يفخر بهم , وقد وصل من شعره الجاهلية كثير . وكان لحسان قبل الاسلام اشعاراً في الفخر والمديح شانه في ذلك شأن الشعراء العرب الذين تغنوا بامجاد قبائلهم والفخر بها بين القبائل. ويذكر ابو الفرج الاصفهاني اكثر من رواية تبين صلة حسان بالغساسنة بعمرو بن الحارث الغساني او جبلة بن الايهم الغساني , وقد حضر مرة مع الشاعرين النابغة الذبياني وعلقمة الفحل. وان الممدوح حين سمع قصيدتهما عرض على حسان ان ينشد كما انشد او يسكت. فأثر حسان ان ينشد قصيدته ومطلعها:</a:t>
            </a:r>
            <a:endParaRPr lang="en-US" sz="1600" dirty="0">
              <a:solidFill>
                <a:schemeClr val="tx1"/>
              </a:solidFill>
              <a:cs typeface="+mj-cs"/>
            </a:endParaRPr>
          </a:p>
          <a:p>
            <a:pPr algn="justLow"/>
            <a:r>
              <a:rPr lang="ar-SA" sz="1600" dirty="0">
                <a:solidFill>
                  <a:schemeClr val="tx1"/>
                </a:solidFill>
                <a:cs typeface="+mj-cs"/>
              </a:rPr>
              <a:t>أسألت رسم الدار أم لم تسأل </a:t>
            </a:r>
            <a:endParaRPr lang="en-US" sz="1600" dirty="0">
              <a:solidFill>
                <a:schemeClr val="tx1"/>
              </a:solidFill>
              <a:cs typeface="+mj-cs"/>
            </a:endParaRPr>
          </a:p>
          <a:p>
            <a:pPr algn="justLow"/>
            <a:r>
              <a:rPr lang="ar-SA" sz="1600" dirty="0">
                <a:solidFill>
                  <a:schemeClr val="tx1"/>
                </a:solidFill>
                <a:cs typeface="+mj-cs"/>
              </a:rPr>
              <a:t>وحين انتهى منها علق الامير الغساني بان قصيدة حسان ليست دون قصيدتي النابغة وعلقمة. وأنه قال : (هذه والله البتارة التي بترت المدائح) وأن يقرأ شعر حسان في الغساسنة يشعر بصدق مدائحه , ولعل صلة القرابة التي تربط بهم عكست ذلك . وقد طبعت بيئة الشام اثرها في نفسه وفي ذوقه , فيطلق الخمر لسانه فيتغنى بما رأى في الخمريات والوصف.</a:t>
            </a:r>
            <a:endParaRPr lang="en-US" sz="1600" dirty="0">
              <a:solidFill>
                <a:schemeClr val="tx1"/>
              </a:solidFill>
              <a:cs typeface="+mj-cs"/>
            </a:endParaRPr>
          </a:p>
          <a:p>
            <a:pPr algn="justLow"/>
            <a:r>
              <a:rPr lang="ar-SA" sz="1600" dirty="0">
                <a:solidFill>
                  <a:schemeClr val="tx1"/>
                </a:solidFill>
                <a:cs typeface="+mj-cs"/>
              </a:rPr>
              <a:t>وقد قيل لحسان اشعاراً في المناذرة لثبوت الاخبار التي وصفت وفادتهة عليهم. وليس في ديوانه شعراً فيهم مما يدعوا الى الظن بأنه قد تناوله الضياع .</a:t>
            </a:r>
            <a:endParaRPr lang="en-US" sz="1600" dirty="0">
              <a:solidFill>
                <a:schemeClr val="tx1"/>
              </a:solidFill>
              <a:cs typeface="+mj-cs"/>
            </a:endParaRPr>
          </a:p>
          <a:p>
            <a:pPr algn="justLow"/>
            <a:r>
              <a:rPr lang="ar-SA" sz="1600" dirty="0">
                <a:solidFill>
                  <a:schemeClr val="tx1"/>
                </a:solidFill>
                <a:cs typeface="+mj-cs"/>
              </a:rPr>
              <a:t>ويدخل حسان في الاسلام ولاتعرف سنة اسلامه الا ان اسم اخيه أوبي بن ثابت يرد ضمن من شهد بيعة العقبة الثانية من الاوس والخزرج , ويذكر ان اول ما قاله من شعر رد فيه على ضرار بن الخطاب الذي فخر باسره سعد بن عبادة بعد بيعة العقبة الثانية :</a:t>
            </a:r>
            <a:endParaRPr lang="en-US" sz="1600" dirty="0">
              <a:solidFill>
                <a:schemeClr val="tx1"/>
              </a:solidFill>
              <a:cs typeface="+mj-cs"/>
            </a:endParaRPr>
          </a:p>
          <a:p>
            <a:pPr algn="justLow"/>
            <a:r>
              <a:rPr lang="ar-SA" sz="1600" dirty="0">
                <a:solidFill>
                  <a:schemeClr val="tx1"/>
                </a:solidFill>
                <a:cs typeface="+mj-cs"/>
              </a:rPr>
              <a:t>تَدارَكتَ سَعداً عُنوَةً فَأَخَذتَهُ            وَكانَ شِفاءً لَو تَدارَكتَ مُنذِرا</a:t>
            </a:r>
            <a:endParaRPr lang="en-US" sz="1600" dirty="0">
              <a:solidFill>
                <a:schemeClr val="tx1"/>
              </a:solidFill>
              <a:cs typeface="+mj-cs"/>
            </a:endParaRPr>
          </a:p>
          <a:p>
            <a:pPr algn="justLow"/>
            <a:r>
              <a:rPr lang="ar-SA" sz="1600" dirty="0">
                <a:solidFill>
                  <a:schemeClr val="tx1"/>
                </a:solidFill>
                <a:cs typeface="+mj-cs"/>
              </a:rPr>
              <a:t>وَلَو نِلتَهُ طُلَّت هُناكَ جِراحُهُ           وَكانَ حَرِيّاً أَن يُهانَ وَيُهدَرا</a:t>
            </a:r>
            <a:endParaRPr lang="en-US" sz="1600" dirty="0">
              <a:solidFill>
                <a:schemeClr val="tx1"/>
              </a:solidFill>
              <a:cs typeface="+mj-cs"/>
            </a:endParaRPr>
          </a:p>
          <a:p>
            <a:pPr algn="justLow"/>
            <a:r>
              <a:rPr lang="ar-SA" sz="1600" dirty="0">
                <a:solidFill>
                  <a:schemeClr val="tx1"/>
                </a:solidFill>
                <a:cs typeface="+mj-cs"/>
              </a:rPr>
              <a:t>وقد كان سعد بن عبادة والمنذر بن عمرو من نقباء قومهم في تلك البيعة فلحقت بهم قريش وأسرت سعد وربطت يديه الى عنقه وأدخل مكة وعذب , وأما المنذر فقد هرب منهم ونجا . وهنا يرد حسان على ضرار في أول شعر قاله في الاسلام :</a:t>
            </a:r>
            <a:endParaRPr lang="en-US" sz="1600" dirty="0">
              <a:solidFill>
                <a:schemeClr val="tx1"/>
              </a:solidFill>
              <a:cs typeface="+mj-cs"/>
            </a:endParaRPr>
          </a:p>
          <a:p>
            <a:pPr algn="justLow"/>
            <a:r>
              <a:rPr lang="ar-SA" sz="1600" dirty="0">
                <a:solidFill>
                  <a:schemeClr val="tx1"/>
                </a:solidFill>
                <a:cs typeface="+mj-cs"/>
              </a:rPr>
              <a:t>لست الى عمرو والى المرء منذر     أذا ما مطايا القوم أصبحن ضمرا </a:t>
            </a:r>
            <a:endParaRPr lang="en-US" sz="1600" dirty="0">
              <a:solidFill>
                <a:schemeClr val="tx1"/>
              </a:solidFill>
              <a:cs typeface="+mj-cs"/>
            </a:endParaRPr>
          </a:p>
          <a:p>
            <a:pPr algn="justLow"/>
            <a:endParaRPr lang="en-US" sz="1600" dirty="0">
              <a:solidFill>
                <a:schemeClr val="tx1"/>
              </a:solidFill>
              <a:cs typeface="+mj-cs"/>
            </a:endParaRPr>
          </a:p>
        </p:txBody>
      </p:sp>
    </p:spTree>
    <p:extLst>
      <p:ext uri="{BB962C8B-B14F-4D97-AF65-F5344CB8AC3E}">
        <p14:creationId xmlns:p14="http://schemas.microsoft.com/office/powerpoint/2010/main" val="808633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algn="justLow"/>
            <a:r>
              <a:rPr lang="ar-SA" sz="1600" dirty="0">
                <a:solidFill>
                  <a:schemeClr val="tx1"/>
                </a:solidFill>
                <a:cs typeface="+mj-cs"/>
              </a:rPr>
              <a:t>الى أخر الابيات , ويرد على فخر ضرار بأسر سعد ولم يتجاوز هذه المعاني الى الافكار الاسلامية الجديدة التي أمن بها . بعد هذا الحادث بدأ حسان فيها مشغولاً بالدعوة الاسلامية يرد على شعراء المشركين ويهجوا فعالهم ويفخر بالمأثر الاسلامية , ويخلد انتصارات المسلمين ويمدح الرسول (ص) مدحاً يربا به ان يكون مديحاً شخصياً . انما جعله قرين الوحي والنبوة والرسالة . وقد عرف الرسول (ص) مكانة حسان وشعره ودوره في الرد على المشركين حينما خاطب الانصار بقوله : ( ما يمنع القوم الذين نصروا رسول الله بسلاحهم ان ينصروه بالسنتهم ؟ فقال حسان بن ثابت : انا لها واخذ بطرف لسانه وقال : والله مايسرني به مقول بين بصرى وصنعاء . ولو شئت لفريت به المزاد . فقال : كيف تهجوهم وانا منهم . فقال : أني أسلك منهم كما تسل الشعرة من العجين . قال : فاذهب الى ابي بكر فيحدثك حديث القوم وايامهم واحسابهم واهجهم وجبريل معك ) . </a:t>
            </a:r>
            <a:endParaRPr lang="en-US" sz="1600" dirty="0">
              <a:solidFill>
                <a:schemeClr val="tx1"/>
              </a:solidFill>
              <a:cs typeface="+mj-cs"/>
            </a:endParaRPr>
          </a:p>
          <a:p>
            <a:pPr algn="justLow"/>
            <a:r>
              <a:rPr lang="ar-SA" sz="1600" dirty="0">
                <a:solidFill>
                  <a:schemeClr val="tx1"/>
                </a:solidFill>
                <a:cs typeface="+mj-cs"/>
              </a:rPr>
              <a:t>وفي ديوانه قصائد يرد فيها على المشركين كقوله في الرد على ابي سفيان بن حرب في فخره بقتل رجال من المسلمين في (أحد) ومجيباً جبير بن ابي وهب :</a:t>
            </a:r>
            <a:endParaRPr lang="en-US" sz="1600" dirty="0">
              <a:solidFill>
                <a:schemeClr val="tx1"/>
              </a:solidFill>
              <a:cs typeface="+mj-cs"/>
            </a:endParaRPr>
          </a:p>
          <a:p>
            <a:pPr algn="justLow"/>
            <a:r>
              <a:rPr lang="ar-SA" sz="1600" dirty="0">
                <a:solidFill>
                  <a:schemeClr val="tx1"/>
                </a:solidFill>
                <a:cs typeface="+mj-cs"/>
              </a:rPr>
              <a:t>سقتم كنانة جهلاً بسفاهتكم              الى الرسول فجند الله فخذيها </a:t>
            </a:r>
            <a:endParaRPr lang="en-US" sz="1600" dirty="0">
              <a:solidFill>
                <a:schemeClr val="tx1"/>
              </a:solidFill>
              <a:cs typeface="+mj-cs"/>
            </a:endParaRPr>
          </a:p>
          <a:p>
            <a:pPr algn="justLow"/>
            <a:r>
              <a:rPr lang="ar-SA" sz="1600" dirty="0">
                <a:solidFill>
                  <a:schemeClr val="tx1"/>
                </a:solidFill>
                <a:cs typeface="+mj-cs"/>
              </a:rPr>
              <a:t>وله قصائد ايضاً يرد على عبد الله بن الزعبري وابي سفيان بن الحارث وله قصيدة في فتح مكة تمتلئ بعاطفة وحماس كبيرين . وكان حسان في اهاجيه قد جمع بين شت قريش بقيم ما قبل الاسلام وتسفيه رأيها بالمبادئ الاسلامية . ويبدو حسان صادقاً في رثائه شهداء المسلمين , أذ ربطه بالمفاهيم الاسلامية التي تبشر في الجنة , وحزنه على فراقهم من ذلك رثائه لقتلى ( مؤتة ) قال : </a:t>
            </a:r>
            <a:endParaRPr lang="en-US" sz="1600" dirty="0">
              <a:solidFill>
                <a:schemeClr val="tx1"/>
              </a:solidFill>
              <a:cs typeface="+mj-cs"/>
            </a:endParaRPr>
          </a:p>
          <a:p>
            <a:pPr algn="justLow"/>
            <a:r>
              <a:rPr lang="ar-SA" sz="1600" dirty="0">
                <a:solidFill>
                  <a:schemeClr val="tx1"/>
                </a:solidFill>
                <a:cs typeface="+mj-cs"/>
              </a:rPr>
              <a:t> تـأوبنِـي ليـلٌ بيثـربَ أعسـرُ *** وهمٌّ، إذا ما نومَ النَّـاسُ، مسهـرُ</a:t>
            </a:r>
            <a:endParaRPr lang="en-US" sz="1600" dirty="0">
              <a:solidFill>
                <a:schemeClr val="tx1"/>
              </a:solidFill>
              <a:cs typeface="+mj-cs"/>
            </a:endParaRPr>
          </a:p>
          <a:p>
            <a:pPr algn="justLow"/>
            <a:r>
              <a:rPr lang="ar-SA" sz="1600" dirty="0">
                <a:solidFill>
                  <a:schemeClr val="tx1"/>
                </a:solidFill>
                <a:cs typeface="+mj-cs"/>
              </a:rPr>
              <a:t>اما مراثيه في الرسول(ص) فقد اخذت طابعاً اخر تمثل حزناً كبيراً لفقد النبي الموجه لحياة المسلمين . والمرشد لحسان نفسه , فقد احس بفقده فراغاً كبيراً وبدأ قصيدته بقوله :</a:t>
            </a:r>
            <a:endParaRPr lang="en-US" sz="1600" dirty="0">
              <a:solidFill>
                <a:schemeClr val="tx1"/>
              </a:solidFill>
              <a:cs typeface="+mj-cs"/>
            </a:endParaRPr>
          </a:p>
          <a:p>
            <a:pPr algn="justLow"/>
            <a:r>
              <a:rPr lang="ar-SA" sz="1600" dirty="0">
                <a:solidFill>
                  <a:schemeClr val="tx1"/>
                </a:solidFill>
                <a:cs typeface="+mj-cs"/>
              </a:rPr>
              <a:t>بطيبة َ رسمٌ للرسولِ ومعهــــــــــدُ      منيرٌ، وقد تعفو الرسومُ وتهمدُ</a:t>
            </a:r>
            <a:endParaRPr lang="en-US" sz="1600" dirty="0">
              <a:solidFill>
                <a:schemeClr val="tx1"/>
              </a:solidFill>
              <a:cs typeface="+mj-cs"/>
            </a:endParaRPr>
          </a:p>
          <a:p>
            <a:pPr algn="justLow"/>
            <a:r>
              <a:rPr lang="ar-SA" sz="1600" dirty="0">
                <a:solidFill>
                  <a:schemeClr val="tx1"/>
                </a:solidFill>
                <a:cs typeface="+mj-cs"/>
              </a:rPr>
              <a:t>ولا تنمحي الآياتُ من دارِ حرمة         بها مِنْبَرُ الهادي الذي كانَ يَصْعَدُ</a:t>
            </a:r>
            <a:endParaRPr lang="en-US" sz="1600" dirty="0">
              <a:solidFill>
                <a:schemeClr val="tx1"/>
              </a:solidFill>
              <a:cs typeface="+mj-cs"/>
            </a:endParaRPr>
          </a:p>
          <a:p>
            <a:pPr algn="justLow"/>
            <a:r>
              <a:rPr lang="ar-SA" sz="1600" dirty="0">
                <a:solidFill>
                  <a:schemeClr val="tx1"/>
                </a:solidFill>
                <a:cs typeface="+mj-cs"/>
              </a:rPr>
              <a:t>ويستمر بقوله وقد غيب المسلمون جسده الشريف في القبر,فأن ما يغيبون خلقاً عظيماً من الحلم والعلم والرحمة.وقد عم الحزن جميع المسلمين :</a:t>
            </a:r>
            <a:endParaRPr lang="en-US" sz="1600" dirty="0">
              <a:solidFill>
                <a:schemeClr val="tx1"/>
              </a:solidFill>
              <a:cs typeface="+mj-cs"/>
            </a:endParaRPr>
          </a:p>
          <a:p>
            <a:pPr algn="justLow"/>
            <a:r>
              <a:rPr lang="ar-SA" sz="1600" dirty="0">
                <a:solidFill>
                  <a:schemeClr val="tx1"/>
                </a:solidFill>
                <a:cs typeface="+mj-cs"/>
              </a:rPr>
              <a:t>ظللتُ بها أبكي الرسولَ، فأسعدتْ      عُيون، وَمِثْلاها مِنَ الجَفْنِ تُسعدُ</a:t>
            </a:r>
            <a:endParaRPr lang="en-US" sz="1600" dirty="0">
              <a:solidFill>
                <a:schemeClr val="tx1"/>
              </a:solidFill>
              <a:cs typeface="+mj-cs"/>
            </a:endParaRPr>
          </a:p>
          <a:p>
            <a:pPr algn="justLow"/>
            <a:r>
              <a:rPr lang="ar-SA" sz="1600" dirty="0">
                <a:solidFill>
                  <a:schemeClr val="tx1"/>
                </a:solidFill>
                <a:cs typeface="+mj-cs"/>
              </a:rPr>
              <a:t>تذكرُ آلاءَ الرسولِ، وما أرى             لهَا مُحصِياً نَفْسي، فنَفسي تبلَّدُ</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2737042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algn="justLow"/>
            <a:r>
              <a:rPr lang="ar-SA" sz="1600" dirty="0">
                <a:solidFill>
                  <a:schemeClr val="tx1"/>
                </a:solidFill>
                <a:cs typeface="+mj-cs"/>
              </a:rPr>
              <a:t>ألى ان يقول :</a:t>
            </a:r>
            <a:endParaRPr lang="en-US" sz="1600" dirty="0">
              <a:solidFill>
                <a:schemeClr val="tx1"/>
              </a:solidFill>
              <a:cs typeface="+mj-cs"/>
            </a:endParaRPr>
          </a:p>
          <a:p>
            <a:pPr algn="justLow"/>
            <a:r>
              <a:rPr lang="ar-SA" sz="1600" dirty="0">
                <a:solidFill>
                  <a:schemeClr val="tx1"/>
                </a:solidFill>
                <a:cs typeface="+mj-cs"/>
              </a:rPr>
              <a:t>لقد غَيّبوا حِلْماً وعِلْماً وَرَحمة ً،          عشية َ علوهُ الثرى ، لا يوسدُ</a:t>
            </a:r>
            <a:endParaRPr lang="en-US" sz="1600" dirty="0">
              <a:solidFill>
                <a:schemeClr val="tx1"/>
              </a:solidFill>
              <a:cs typeface="+mj-cs"/>
            </a:endParaRPr>
          </a:p>
          <a:p>
            <a:pPr algn="justLow"/>
            <a:r>
              <a:rPr lang="ar-SA" sz="1600" dirty="0">
                <a:solidFill>
                  <a:schemeClr val="tx1"/>
                </a:solidFill>
                <a:cs typeface="+mj-cs"/>
              </a:rPr>
              <a:t>ويختم قصيدته جامعاً بين شعوره الشخصي بالحزن عليه والشعور الجماعي بفقده وأمله بالقاء به في جنة الخلد التي وعد بها المتقون :</a:t>
            </a:r>
            <a:endParaRPr lang="en-US" sz="1600" dirty="0">
              <a:solidFill>
                <a:schemeClr val="tx1"/>
              </a:solidFill>
              <a:cs typeface="+mj-cs"/>
            </a:endParaRPr>
          </a:p>
          <a:p>
            <a:pPr algn="justLow"/>
            <a:r>
              <a:rPr lang="ar-SA" sz="1600" dirty="0">
                <a:solidFill>
                  <a:schemeClr val="tx1"/>
                </a:solidFill>
                <a:cs typeface="+mj-cs"/>
              </a:rPr>
              <a:t>وَلَيْسَ هَوَائي نازِعاً عَنْ ثَنائِــهِ،         لَعَلّي بِهِ في جَنّة ِ الخُلْدِ أخْلـــــُدُ</a:t>
            </a:r>
            <a:endParaRPr lang="en-US" sz="1600" dirty="0">
              <a:solidFill>
                <a:schemeClr val="tx1"/>
              </a:solidFill>
              <a:cs typeface="+mj-cs"/>
            </a:endParaRPr>
          </a:p>
          <a:p>
            <a:pPr algn="justLow"/>
            <a:r>
              <a:rPr lang="ar-SA" sz="1600" dirty="0">
                <a:solidFill>
                  <a:schemeClr val="tx1"/>
                </a:solidFill>
                <a:cs typeface="+mj-cs"/>
              </a:rPr>
              <a:t>معَ المصطفى أرجو بذاكَ جوارهِ،       وفي نيلِ ذاك اليومِ أسعى وأجهدُ</a:t>
            </a:r>
            <a:endParaRPr lang="en-US" sz="1600" dirty="0">
              <a:solidFill>
                <a:schemeClr val="tx1"/>
              </a:solidFill>
              <a:cs typeface="+mj-cs"/>
            </a:endParaRPr>
          </a:p>
          <a:p>
            <a:pPr algn="justLow"/>
            <a:r>
              <a:rPr lang="ar-SA" sz="1600" dirty="0">
                <a:solidFill>
                  <a:schemeClr val="tx1"/>
                </a:solidFill>
                <a:cs typeface="+mj-cs"/>
              </a:rPr>
              <a:t>أما مكانة شعر حسان من الناحية الفنية فقد ذكرت فيه اراء نقدية كثيرة قديمة وحديثة , لعل أهمها ماله صلة بضعف لغة الشعر في الاسلام أو قوتها قال ابو عبيدة :                 ( فضل حسان على الشعراء بثلاث : كان شاعر الانصار في الجاهلية , وشاعر النبي (ص) في النبوة , وشاعر اليمن كلها في الاسلام ) . وقال : ( اجمعت العرب على ان حساناً اشعر اهل المدر ) . وقال ابو عمرو بن العلاء : ( اشعر أهل الحضر حسان بن ثابت) . أما أبن سلام فقد عد فحول المدينة الخمسة هم : ( حسان بن ثابت ,كعب بن مال , عبد الله بن رواحة , وقيس بن الخطيم , وابو قيس بن الاملت ) . واشعرهم حسان بن ثابت وتابعه على ذلك ابو الفرج الاصفهاني . أما الاصمعي فقد ذكر عنه اكثر من رأي عن حسان سبب خلافاً بين الباحثين فقد وصفه بأنه احد فحول الشعراء ولكنه لم يذكره في رسالته المسماة ( فحول الشعراء ) ويرى الاصمعي ايضاً تميز شعر حسان الذي قاله قبل الاسلام فهو يراه من اجود الشعر , وان شعره في الاسلام اقل جودة فاذا بحثنا عن سبب ذلك براي الاصمعي وجدناهم ينسبون اليه تعليلاً مفاده أن ( الشعر الذي ادخلته في باب الخير لأن الا ترى ان حسان بن ثابت كان علا في الجاهلية والاسلام , فلما دخل شعره في باب الخير من مراثي النبي وحمزة وجعفر وغيرهم لان شعره او طريق الشر هو طريق الفحول مثل أمرؤ القييس وزهير والنابغة من صفات الديار والرحلة والهجاء والمديح والتشبيه بالنساء وصفة الخمر والخيل والحروب والافتخار ) .</a:t>
            </a:r>
            <a:endParaRPr lang="en-US" sz="1600" dirty="0">
              <a:solidFill>
                <a:schemeClr val="tx1"/>
              </a:solidFill>
              <a:cs typeface="+mj-cs"/>
            </a:endParaRPr>
          </a:p>
          <a:p>
            <a:pPr algn="justLow"/>
            <a:r>
              <a:rPr lang="ar-SA" sz="1600" dirty="0">
                <a:solidFill>
                  <a:schemeClr val="tx1"/>
                </a:solidFill>
                <a:cs typeface="+mj-cs"/>
              </a:rPr>
              <a:t>ويمكن ان نناقش به النص ان صحت نسبته الا الاصمعي بما ياتي :- </a:t>
            </a:r>
            <a:endParaRPr lang="en-US" sz="1600" dirty="0">
              <a:solidFill>
                <a:schemeClr val="tx1"/>
              </a:solidFill>
              <a:cs typeface="+mj-cs"/>
            </a:endParaRPr>
          </a:p>
          <a:p>
            <a:pPr lvl="1" algn="justLow"/>
            <a:r>
              <a:rPr lang="ar-SA" sz="1600" dirty="0">
                <a:solidFill>
                  <a:schemeClr val="tx1"/>
                </a:solidFill>
                <a:cs typeface="+mj-cs"/>
              </a:rPr>
              <a:t>لم يكن شعر حسان قبل الاسلام في باب الشر حتى يقال علا في الجاهلية فاذا دخل الاسلام لانه لم يؤثر عن حسان اشتراكه في الحروب مع قومه وقوي شعره تبعاً لذلك بل كانت حياته وادعة مترفة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3561663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lvl="1" algn="justLow"/>
            <a:r>
              <a:rPr lang="ar-SA" sz="1600" dirty="0">
                <a:solidFill>
                  <a:schemeClr val="tx1"/>
                </a:solidFill>
              </a:rPr>
              <a:t>أن شعر حسان الذي قاله قبل الاسلام لم يكن على نمط واحد من الجودة او الركة , انما شعره متفاوت بينهما وكذا </a:t>
            </a:r>
            <a:r>
              <a:rPr lang="ar-SA" sz="1600" dirty="0" smtClean="0">
                <a:solidFill>
                  <a:schemeClr val="tx1"/>
                </a:solidFill>
              </a:rPr>
              <a:t>كان</a:t>
            </a:r>
            <a:r>
              <a:rPr lang="ar-IQ" sz="1600" dirty="0" smtClean="0">
                <a:solidFill>
                  <a:schemeClr val="tx1"/>
                </a:solidFill>
              </a:rPr>
              <a:t> </a:t>
            </a:r>
            <a:r>
              <a:rPr lang="ar-SA" sz="1600" dirty="0" smtClean="0">
                <a:solidFill>
                  <a:schemeClr val="tx1"/>
                </a:solidFill>
              </a:rPr>
              <a:t>شعره </a:t>
            </a:r>
            <a:r>
              <a:rPr lang="ar-SA" sz="1600" dirty="0">
                <a:solidFill>
                  <a:schemeClr val="tx1"/>
                </a:solidFill>
              </a:rPr>
              <a:t>في الاسلام , ونجد فرقاً كبيراً من حيث الجزالة وخفة الالفاظ وجمال التصوير في قصيدته اللامية التي قالها قبل </a:t>
            </a:r>
            <a:r>
              <a:rPr lang="ar-IQ" sz="1600" dirty="0" smtClean="0">
                <a:solidFill>
                  <a:schemeClr val="tx1"/>
                </a:solidFill>
              </a:rPr>
              <a:t>ا</a:t>
            </a:r>
            <a:r>
              <a:rPr lang="ar-SA" sz="1600" dirty="0" smtClean="0">
                <a:solidFill>
                  <a:schemeClr val="tx1"/>
                </a:solidFill>
              </a:rPr>
              <a:t>لاسلام </a:t>
            </a:r>
            <a:r>
              <a:rPr lang="ar-SA" sz="1600" dirty="0">
                <a:solidFill>
                  <a:schemeClr val="tx1"/>
                </a:solidFill>
              </a:rPr>
              <a:t>وبين قصيدة اخرى قالها في الرد على قيس بن الخطيم .</a:t>
            </a:r>
            <a:endParaRPr lang="en-US" sz="1600" dirty="0">
              <a:solidFill>
                <a:schemeClr val="tx1"/>
              </a:solidFill>
            </a:endParaRPr>
          </a:p>
          <a:p>
            <a:pPr algn="justLow"/>
            <a:r>
              <a:rPr lang="ar-SA" sz="1600" dirty="0">
                <a:solidFill>
                  <a:schemeClr val="tx1"/>
                </a:solidFill>
              </a:rPr>
              <a:t>يقول حسان في قصيدته الرائعة التي قالها قبل الاسلام :</a:t>
            </a:r>
            <a:endParaRPr lang="en-US" sz="1600" dirty="0">
              <a:solidFill>
                <a:schemeClr val="tx1"/>
              </a:solidFill>
            </a:endParaRPr>
          </a:p>
          <a:p>
            <a:pPr algn="justLow"/>
            <a:r>
              <a:rPr lang="ar-SA" sz="1600" dirty="0">
                <a:solidFill>
                  <a:schemeClr val="tx1"/>
                </a:solidFill>
              </a:rPr>
              <a:t> لله دَرُّ عِصَـــابَة ٍ نادَمْتُـــــــهُـــــــمْ،          يوْماً بخلقٍ في الزّمانِ الأوَّلِ</a:t>
            </a:r>
            <a:endParaRPr lang="en-US" sz="1600" dirty="0">
              <a:solidFill>
                <a:schemeClr val="tx1"/>
              </a:solidFill>
            </a:endParaRPr>
          </a:p>
          <a:p>
            <a:pPr algn="justLow"/>
            <a:r>
              <a:rPr lang="ar-SA" sz="1600" dirty="0">
                <a:solidFill>
                  <a:schemeClr val="tx1"/>
                </a:solidFill>
              </a:rPr>
              <a:t>يمشونَ في الحُللِ المُضاعَفِ نسجُها          مشيَ الجمالِ إلى الجمالِ البزلِ</a:t>
            </a:r>
            <a:endParaRPr lang="en-US" sz="1600" dirty="0">
              <a:solidFill>
                <a:schemeClr val="tx1"/>
              </a:solidFill>
            </a:endParaRPr>
          </a:p>
          <a:p>
            <a:pPr algn="justLow"/>
            <a:r>
              <a:rPr lang="ar-SA" sz="1600" dirty="0">
                <a:solidFill>
                  <a:schemeClr val="tx1"/>
                </a:solidFill>
              </a:rPr>
              <a:t>يكاد كل بيت من ابيات هذه القصيدة يشمخ بنفسه رقة وجمالاً وتصويراً . وقد وصف ابن سلام هذه القصيدة بانها من شعره الرائع الجيد . بينما نجد قصيدته رداً على قيس بن القطيم فيها لوناً واسعاً في اللغة الشعرية وبنية القصيدة واخيلتها , مما يجعلنا نوكد كونه من الشعراء الذين تفاوتت اشعارهم اجادة وابداعاً او انحطاطاً وضعفاً . وهذه الملاحظات تصدق على شعره في الاسلام </a:t>
            </a:r>
            <a:r>
              <a:rPr lang="ar-SA" sz="1600" dirty="0" smtClean="0">
                <a:solidFill>
                  <a:schemeClr val="tx1"/>
                </a:solidFill>
              </a:rPr>
              <a:t>.ان </a:t>
            </a:r>
            <a:r>
              <a:rPr lang="ar-SA" sz="1600" dirty="0">
                <a:solidFill>
                  <a:schemeClr val="tx1"/>
                </a:solidFill>
              </a:rPr>
              <a:t>كثيراً من اشعاره التي بدت ضعيفة ركيكة يمكن ان تدرج تحت الشعر الموضوع الذي نص القدماء على كثرة وضعه على لسان حسان لسبب من اسباب الانتحال المعروفة </a:t>
            </a:r>
            <a:r>
              <a:rPr lang="ar-SA" sz="1600" dirty="0" smtClean="0">
                <a:solidFill>
                  <a:schemeClr val="tx1"/>
                </a:solidFill>
              </a:rPr>
              <a:t>.ان </a:t>
            </a:r>
            <a:r>
              <a:rPr lang="ar-SA" sz="1600" dirty="0">
                <a:solidFill>
                  <a:schemeClr val="tx1"/>
                </a:solidFill>
              </a:rPr>
              <a:t>الدراسة التحليلية لمراثي حسان في الرسول(ص) أو في شهداء المسلمين تؤكد خلاف رأي الاصمعي لاننا وجدنا فيها صدقاً في العاطفة , واندفاعاً في تسخير هذه المراثي في سبيل الدعوة الاسلامية , وهذا مبدأ ما كان يدفع حسان في مراثيه قبل الاسلام التي بدأ بعضها خالياً من الروح والعاطفة </a:t>
            </a:r>
            <a:r>
              <a:rPr lang="ar-SA" sz="1600" dirty="0" smtClean="0">
                <a:solidFill>
                  <a:schemeClr val="tx1"/>
                </a:solidFill>
              </a:rPr>
              <a:t>.أن </a:t>
            </a:r>
            <a:r>
              <a:rPr lang="ar-SA" sz="1600" dirty="0">
                <a:solidFill>
                  <a:schemeClr val="tx1"/>
                </a:solidFill>
              </a:rPr>
              <a:t>التفاوت في شعر حسان مرده الى طبيعة الدعوة الاسلامية التي عاشت ظروفاً صعبة ومختلفة جعلت الشعر احدى وسائلها في المواقف. وكان حسان احياناً يرتجل في تلك المواقف . وهذا الارتجال قد يبدع فيه حسان وقد لايصل فيه الى الاجادة الفنية ولكنه يبقى ملتزماً فيما وجه اليه , مما جعل شعره سلاحاً بناء في خدمة الاسلام والمسلمين </a:t>
            </a:r>
            <a:r>
              <a:rPr lang="ar-SA" sz="1600" dirty="0" smtClean="0">
                <a:solidFill>
                  <a:schemeClr val="tx1"/>
                </a:solidFill>
              </a:rPr>
              <a:t>.</a:t>
            </a:r>
            <a:endParaRPr lang="ar-IQ" sz="1600" dirty="0" smtClean="0">
              <a:solidFill>
                <a:schemeClr val="tx1"/>
              </a:solidFill>
            </a:endParaRPr>
          </a:p>
          <a:p>
            <a:pPr algn="justLow"/>
            <a:endParaRPr lang="en-US" sz="1600" dirty="0">
              <a:solidFill>
                <a:schemeClr val="tx1"/>
              </a:solidFill>
            </a:endParaRPr>
          </a:p>
          <a:p>
            <a:pPr algn="justLow"/>
            <a:r>
              <a:rPr lang="ar-SA" sz="1600" dirty="0">
                <a:solidFill>
                  <a:schemeClr val="tx1"/>
                </a:solidFill>
              </a:rPr>
              <a:t> </a:t>
            </a:r>
            <a:endParaRPr lang="en-US" sz="1600" dirty="0">
              <a:solidFill>
                <a:schemeClr val="tx1"/>
              </a:solidFill>
            </a:endParaRPr>
          </a:p>
          <a:p>
            <a:pPr algn="justLow"/>
            <a:endParaRPr lang="ar-IQ" sz="1600" dirty="0">
              <a:solidFill>
                <a:schemeClr val="tx1"/>
              </a:solidFill>
            </a:endParaRPr>
          </a:p>
        </p:txBody>
      </p:sp>
    </p:spTree>
    <p:extLst>
      <p:ext uri="{BB962C8B-B14F-4D97-AF65-F5344CB8AC3E}">
        <p14:creationId xmlns:p14="http://schemas.microsoft.com/office/powerpoint/2010/main" val="2058829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pPr algn="justLow"/>
            <a:endParaRPr lang="ar-IQ" dirty="0" smtClean="0"/>
          </a:p>
          <a:p>
            <a:pPr algn="justLow"/>
            <a:endParaRPr lang="ar-IQ" dirty="0" smtClean="0"/>
          </a:p>
          <a:p>
            <a:pPr algn="justLow"/>
            <a:endParaRPr lang="ar-IQ" dirty="0"/>
          </a:p>
          <a:p>
            <a:r>
              <a:rPr lang="ar-SA" dirty="0"/>
              <a:t> </a:t>
            </a:r>
            <a:endParaRPr lang="en-US" dirty="0"/>
          </a:p>
          <a:p>
            <a:r>
              <a:rPr lang="ar-SA" dirty="0">
                <a:solidFill>
                  <a:schemeClr val="tx1"/>
                </a:solidFill>
                <a:cs typeface="PT Bold Heading" pitchFamily="2" charset="-78"/>
              </a:rPr>
              <a:t>المحاضرة الرابعة</a:t>
            </a:r>
            <a:endParaRPr lang="en-US" dirty="0">
              <a:solidFill>
                <a:schemeClr val="tx1"/>
              </a:solidFill>
              <a:cs typeface="PT Bold Heading" pitchFamily="2" charset="-78"/>
            </a:endParaRPr>
          </a:p>
          <a:p>
            <a:r>
              <a:rPr lang="ar-SA" dirty="0">
                <a:solidFill>
                  <a:schemeClr val="tx1"/>
                </a:solidFill>
                <a:cs typeface="PT Bold Heading" pitchFamily="2" charset="-78"/>
              </a:rPr>
              <a:t>قصيدة حسان بن ثابت</a:t>
            </a:r>
            <a:endParaRPr lang="en-US" dirty="0">
              <a:solidFill>
                <a:schemeClr val="tx1"/>
              </a:solidFill>
              <a:cs typeface="PT Bold Heading" pitchFamily="2" charset="-78"/>
            </a:endParaRPr>
          </a:p>
          <a:p>
            <a:pPr algn="justLow"/>
            <a:endParaRPr lang="ar-IQ" dirty="0"/>
          </a:p>
        </p:txBody>
      </p:sp>
    </p:spTree>
    <p:extLst>
      <p:ext uri="{BB962C8B-B14F-4D97-AF65-F5344CB8AC3E}">
        <p14:creationId xmlns:p14="http://schemas.microsoft.com/office/powerpoint/2010/main" val="3545224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r>
              <a:rPr lang="ar-SA" sz="1200" dirty="0">
                <a:solidFill>
                  <a:schemeClr val="tx1"/>
                </a:solidFill>
              </a:rPr>
              <a:t>قصيدة حسان بن ثابت</a:t>
            </a:r>
            <a:endParaRPr lang="en-US" sz="1200" dirty="0">
              <a:solidFill>
                <a:schemeClr val="tx1"/>
              </a:solidFill>
            </a:endParaRPr>
          </a:p>
          <a:p>
            <a:r>
              <a:rPr lang="ar-SA" sz="1200" dirty="0">
                <a:solidFill>
                  <a:schemeClr val="tx1"/>
                </a:solidFill>
              </a:rPr>
              <a:t>* أبيات للحفظ *</a:t>
            </a:r>
            <a:endParaRPr lang="en-US" sz="1200" dirty="0">
              <a:solidFill>
                <a:schemeClr val="tx1"/>
              </a:solidFill>
            </a:endParaRPr>
          </a:p>
          <a:p>
            <a:r>
              <a:rPr lang="ar-SA" sz="1200" dirty="0">
                <a:solidFill>
                  <a:schemeClr val="tx1"/>
                </a:solidFill>
              </a:rPr>
              <a:t>ــ قراءة وتحليل ــ</a:t>
            </a:r>
            <a:endParaRPr lang="en-US" sz="1200" dirty="0">
              <a:solidFill>
                <a:schemeClr val="tx1"/>
              </a:solidFill>
            </a:endParaRPr>
          </a:p>
          <a:p>
            <a:r>
              <a:rPr lang="ar-SA" sz="1200" dirty="0">
                <a:solidFill>
                  <a:schemeClr val="tx1"/>
                </a:solidFill>
              </a:rPr>
              <a:t>قال حسان بن ثابت :</a:t>
            </a:r>
            <a:endParaRPr lang="en-US" sz="1200" dirty="0">
              <a:solidFill>
                <a:schemeClr val="tx1"/>
              </a:solidFill>
            </a:endParaRPr>
          </a:p>
          <a:p>
            <a:r>
              <a:rPr lang="ar-SA" sz="1200" dirty="0">
                <a:solidFill>
                  <a:schemeClr val="tx1"/>
                </a:solidFill>
              </a:rPr>
              <a:t>عفتْ ذاتُ الأصابعِ فالجواءُ،          إلى عذراءَ منزلها خلاءُ</a:t>
            </a:r>
            <a:endParaRPr lang="en-US" sz="1200" dirty="0">
              <a:solidFill>
                <a:schemeClr val="tx1"/>
              </a:solidFill>
            </a:endParaRPr>
          </a:p>
          <a:p>
            <a:r>
              <a:rPr lang="ar-SA" sz="1200" dirty="0">
                <a:solidFill>
                  <a:schemeClr val="tx1"/>
                </a:solidFill>
              </a:rPr>
              <a:t>دِيَارٌ مِنْ بَني الحَسْحَاسِ قَفْرٌ،         تعفيها الروامسُ والسماءُ</a:t>
            </a:r>
            <a:endParaRPr lang="en-US" sz="1200" dirty="0">
              <a:solidFill>
                <a:schemeClr val="tx1"/>
              </a:solidFill>
            </a:endParaRPr>
          </a:p>
          <a:p>
            <a:r>
              <a:rPr lang="ar-SA" sz="1200" dirty="0">
                <a:solidFill>
                  <a:schemeClr val="tx1"/>
                </a:solidFill>
              </a:rPr>
              <a:t>وكانَتْ لا يَزَالُ بِهَا أنِيسٌ،              خِلالَ مُرُوجِهَا نَعَمٌ وَشَاءُ</a:t>
            </a:r>
            <a:endParaRPr lang="en-US" sz="1200" dirty="0">
              <a:solidFill>
                <a:schemeClr val="tx1"/>
              </a:solidFill>
            </a:endParaRPr>
          </a:p>
          <a:p>
            <a:r>
              <a:rPr lang="ar-SA" sz="1200" dirty="0">
                <a:solidFill>
                  <a:schemeClr val="tx1"/>
                </a:solidFill>
              </a:rPr>
              <a:t>فدعْ هذا، ولكن منْ لطيفٍ،             يُؤرّقُني إذا ذَهَبَ العِشاءُ</a:t>
            </a:r>
            <a:endParaRPr lang="en-US" sz="1200" dirty="0">
              <a:solidFill>
                <a:schemeClr val="tx1"/>
              </a:solidFill>
            </a:endParaRPr>
          </a:p>
          <a:p>
            <a:r>
              <a:rPr lang="ar-SA" sz="1200" dirty="0">
                <a:solidFill>
                  <a:schemeClr val="tx1"/>
                </a:solidFill>
              </a:rPr>
              <a:t>لشعاع التي قدْ تيمتهُ،                  فليسَ لقلبهِ منها شفاءُ</a:t>
            </a:r>
            <a:endParaRPr lang="en-US" sz="1200" dirty="0">
              <a:solidFill>
                <a:schemeClr val="tx1"/>
              </a:solidFill>
            </a:endParaRPr>
          </a:p>
          <a:p>
            <a:r>
              <a:rPr lang="ar-SA" sz="1200" dirty="0">
                <a:solidFill>
                  <a:schemeClr val="tx1"/>
                </a:solidFill>
              </a:rPr>
              <a:t>كَأَنَّ خَبيأَةٍ مِن بَيتِ رَأسٍ                يَكونُ مِزاجَها عَسَلٌ وَماءُ</a:t>
            </a:r>
            <a:endParaRPr lang="en-US" sz="1200" dirty="0">
              <a:solidFill>
                <a:schemeClr val="tx1"/>
              </a:solidFill>
            </a:endParaRPr>
          </a:p>
          <a:p>
            <a:r>
              <a:rPr lang="ar-SA" sz="1200" dirty="0">
                <a:solidFill>
                  <a:schemeClr val="tx1"/>
                </a:solidFill>
              </a:rPr>
              <a:t>عَلى أنْيَابهَا، أوْ طَعْمَ غَضٍّ             منَ التفاحِ هصرهُ الجناءُ</a:t>
            </a:r>
            <a:endParaRPr lang="en-US" sz="1200" dirty="0">
              <a:solidFill>
                <a:schemeClr val="tx1"/>
              </a:solidFill>
            </a:endParaRPr>
          </a:p>
          <a:p>
            <a:r>
              <a:rPr lang="ar-SA" sz="1200" dirty="0">
                <a:solidFill>
                  <a:schemeClr val="tx1"/>
                </a:solidFill>
              </a:rPr>
              <a:t>إذا ما الأسرباتُ ذكرنَ يوماً،            فَهُنّ لِطَيّبِ الرَاحِ الفِدَاءُ</a:t>
            </a:r>
            <a:endParaRPr lang="en-US" sz="1200" dirty="0">
              <a:solidFill>
                <a:schemeClr val="tx1"/>
              </a:solidFill>
            </a:endParaRPr>
          </a:p>
          <a:p>
            <a:r>
              <a:rPr lang="ar-SA" sz="1200" dirty="0">
                <a:solidFill>
                  <a:schemeClr val="tx1"/>
                </a:solidFill>
              </a:rPr>
              <a:t>نُوَلّيَها المَلامَة َ، إنْ ألِمْنَا،              إذا ما كانَ مغثٌ أوْ لحاءُ</a:t>
            </a:r>
            <a:endParaRPr lang="en-US" sz="1200" dirty="0">
              <a:solidFill>
                <a:schemeClr val="tx1"/>
              </a:solidFill>
            </a:endParaRPr>
          </a:p>
          <a:p>
            <a:r>
              <a:rPr lang="ar-SA" sz="1200" dirty="0">
                <a:solidFill>
                  <a:schemeClr val="tx1"/>
                </a:solidFill>
              </a:rPr>
              <a:t>ونشربها فتتركنا ملوكاً،                وأسداً ما ينهنهنا اللقاءُ</a:t>
            </a:r>
            <a:endParaRPr lang="en-US" sz="1200" dirty="0">
              <a:solidFill>
                <a:schemeClr val="tx1"/>
              </a:solidFill>
            </a:endParaRPr>
          </a:p>
          <a:p>
            <a:r>
              <a:rPr lang="ar-SA" sz="1200" dirty="0">
                <a:solidFill>
                  <a:schemeClr val="tx1"/>
                </a:solidFill>
              </a:rPr>
              <a:t>عَدِمْنَا خَيْلَنا، إنْ لم تَرَوْهَا              تُثِيرُ النَّقْعَ، مَوْعِدُها كَدَاءُ</a:t>
            </a:r>
            <a:endParaRPr lang="en-US" sz="1200" dirty="0">
              <a:solidFill>
                <a:schemeClr val="tx1"/>
              </a:solidFill>
            </a:endParaRPr>
          </a:p>
          <a:p>
            <a:r>
              <a:rPr lang="ar-SA" sz="1200" dirty="0">
                <a:solidFill>
                  <a:schemeClr val="tx1"/>
                </a:solidFill>
              </a:rPr>
              <a:t>يُبَارِينَ الأسنّة َ مُصْعِدَاتٍ،              عَلَى أكْتافِهَا الأسَلُ الظِّماءُ</a:t>
            </a:r>
            <a:endParaRPr lang="en-US" sz="1200" dirty="0">
              <a:solidFill>
                <a:schemeClr val="tx1"/>
              </a:solidFill>
            </a:endParaRPr>
          </a:p>
          <a:p>
            <a:r>
              <a:rPr lang="ar-SA" sz="1200" dirty="0">
                <a:solidFill>
                  <a:schemeClr val="tx1"/>
                </a:solidFill>
              </a:rPr>
              <a:t>تَظَلُّ جِيَادُنَا مُتَمَطِّرَاتٍ،                  تلطمهنّ بالخمرِ النساءُ</a:t>
            </a:r>
            <a:endParaRPr lang="en-US" sz="1200" dirty="0">
              <a:solidFill>
                <a:schemeClr val="tx1"/>
              </a:solidFill>
            </a:endParaRPr>
          </a:p>
          <a:p>
            <a:r>
              <a:rPr lang="ar-SA" sz="1200" dirty="0">
                <a:solidFill>
                  <a:schemeClr val="tx1"/>
                </a:solidFill>
              </a:rPr>
              <a:t>فإما تعرضوا عنا اعتمرنا،             وكانَ الفَتْحُ، وانْكَشَفَ الغِطاءُ</a:t>
            </a:r>
            <a:endParaRPr lang="en-US" sz="1200" dirty="0">
              <a:solidFill>
                <a:schemeClr val="tx1"/>
              </a:solidFill>
            </a:endParaRPr>
          </a:p>
          <a:p>
            <a:r>
              <a:rPr lang="ar-SA" sz="1200" dirty="0">
                <a:solidFill>
                  <a:schemeClr val="tx1"/>
                </a:solidFill>
              </a:rPr>
              <a:t>وإلا، فاصبروا لجلادِ يومٍ،               يعزُّ اللهُ فيهِ منْ يشاءُ</a:t>
            </a:r>
            <a:endParaRPr lang="en-US" sz="1200" dirty="0">
              <a:solidFill>
                <a:schemeClr val="tx1"/>
              </a:solidFill>
            </a:endParaRPr>
          </a:p>
          <a:p>
            <a:r>
              <a:rPr lang="ar-SA" sz="1200" dirty="0">
                <a:solidFill>
                  <a:schemeClr val="tx1"/>
                </a:solidFill>
              </a:rPr>
              <a:t>وَجِبْرِيلٌ أمِينُ اللَّهِ فِينَا،                   وَرُوحُ القُدْسِ لَيْسَ لَهُ كِفَاءُ</a:t>
            </a:r>
            <a:endParaRPr lang="en-US" sz="1200" dirty="0">
              <a:solidFill>
                <a:schemeClr val="tx1"/>
              </a:solidFill>
            </a:endParaRPr>
          </a:p>
          <a:p>
            <a:r>
              <a:rPr lang="ar-SA" sz="1200" dirty="0">
                <a:solidFill>
                  <a:schemeClr val="tx1"/>
                </a:solidFill>
              </a:rPr>
              <a:t>وَقَالَ اللَّهُ: قَدْ أرْسَلْتُ عَبْداً                يقولُ الحقَّ إنْ نفعَ البلاءُ</a:t>
            </a:r>
            <a:endParaRPr lang="en-US" sz="1200" dirty="0">
              <a:solidFill>
                <a:schemeClr val="tx1"/>
              </a:solidFill>
            </a:endParaRPr>
          </a:p>
          <a:p>
            <a:r>
              <a:rPr lang="ar-SA" sz="1200" dirty="0">
                <a:solidFill>
                  <a:schemeClr val="tx1"/>
                </a:solidFill>
              </a:rPr>
              <a:t>شَهِدْتُ بِهِ، فَقُومُوا صَدِّقُوهُ</a:t>
            </a:r>
            <a:r>
              <a:rPr lang="en-US" sz="1200" dirty="0">
                <a:solidFill>
                  <a:schemeClr val="tx1"/>
                </a:solidFill>
              </a:rPr>
              <a:t>            ! </a:t>
            </a:r>
            <a:r>
              <a:rPr lang="ar-SA" sz="1200" dirty="0">
                <a:solidFill>
                  <a:schemeClr val="tx1"/>
                </a:solidFill>
              </a:rPr>
              <a:t>فقلتمْ: لا نقومُ ولا نشاءُ</a:t>
            </a:r>
            <a:endParaRPr lang="en-US" sz="1200" dirty="0">
              <a:solidFill>
                <a:schemeClr val="tx1"/>
              </a:solidFill>
            </a:endParaRPr>
          </a:p>
          <a:p>
            <a:r>
              <a:rPr lang="ar-SA" sz="1200" dirty="0">
                <a:solidFill>
                  <a:schemeClr val="tx1"/>
                </a:solidFill>
              </a:rPr>
              <a:t>وَقَالَ اللَّهُ: قَدْ يَسّرْتُ جُنْداً،               همُ الأنصارُ، عرضتها اللقاءُ</a:t>
            </a:r>
            <a:endParaRPr lang="en-US" sz="1200" dirty="0">
              <a:solidFill>
                <a:schemeClr val="tx1"/>
              </a:solidFill>
            </a:endParaRPr>
          </a:p>
          <a:p>
            <a:r>
              <a:rPr lang="ar-SA" sz="1200" dirty="0">
                <a:solidFill>
                  <a:schemeClr val="tx1"/>
                </a:solidFill>
              </a:rPr>
              <a:t>لنا في كلّ يومٍ منْ معدٍّ                   سِبابٌ، أوْ قِتَالٌ، أوْ هِجاءُ</a:t>
            </a:r>
            <a:endParaRPr lang="en-US" sz="1200" dirty="0">
              <a:solidFill>
                <a:schemeClr val="tx1"/>
              </a:solidFill>
            </a:endParaRPr>
          </a:p>
          <a:p>
            <a:r>
              <a:rPr lang="ar-SA" sz="1200" dirty="0">
                <a:solidFill>
                  <a:schemeClr val="tx1"/>
                </a:solidFill>
              </a:rPr>
              <a:t>فنحكمُ بالقوافي منْ هجانا،             ونضربُ حينَ تختلطُ الدماءُ</a:t>
            </a:r>
            <a:endParaRPr lang="en-US" sz="1200" dirty="0">
              <a:solidFill>
                <a:schemeClr val="tx1"/>
              </a:solidFill>
            </a:endParaRPr>
          </a:p>
          <a:p>
            <a:pPr algn="justLow"/>
            <a:endParaRPr lang="ar-IQ" sz="1200" dirty="0">
              <a:solidFill>
                <a:schemeClr val="tx1"/>
              </a:solidFill>
            </a:endParaRPr>
          </a:p>
        </p:txBody>
      </p:sp>
    </p:spTree>
    <p:extLst>
      <p:ext uri="{BB962C8B-B14F-4D97-AF65-F5344CB8AC3E}">
        <p14:creationId xmlns:p14="http://schemas.microsoft.com/office/powerpoint/2010/main" val="1070016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r>
              <a:rPr lang="ar-SA" sz="1600" dirty="0">
                <a:solidFill>
                  <a:schemeClr val="tx1"/>
                </a:solidFill>
              </a:rPr>
              <a:t>ألا أبلغْ أبا سفيانَ عني،                 فأنتَ مجوفٌ نخبٌ هواءُ</a:t>
            </a:r>
            <a:endParaRPr lang="en-US" sz="1600" dirty="0">
              <a:solidFill>
                <a:schemeClr val="tx1"/>
              </a:solidFill>
            </a:endParaRPr>
          </a:p>
          <a:p>
            <a:r>
              <a:rPr lang="ar-SA" sz="1600" dirty="0">
                <a:solidFill>
                  <a:schemeClr val="tx1"/>
                </a:solidFill>
              </a:rPr>
              <a:t>وأن سيوفنا تركتك عبدا                 وعبد الدار سادتها الإماء</a:t>
            </a:r>
            <a:endParaRPr lang="en-US" sz="1600" dirty="0">
              <a:solidFill>
                <a:schemeClr val="tx1"/>
              </a:solidFill>
            </a:endParaRPr>
          </a:p>
          <a:p>
            <a:r>
              <a:rPr lang="ar-SA" sz="1600" dirty="0">
                <a:solidFill>
                  <a:schemeClr val="tx1"/>
                </a:solidFill>
              </a:rPr>
              <a:t>كَأنّ سَبِيئَة ً مِنْ بَيْتِ رَأسٍ،             تُعفيِّها الرّوَامِسُ والسّمَاءُ</a:t>
            </a:r>
            <a:endParaRPr lang="en-US" sz="1600" dirty="0">
              <a:solidFill>
                <a:schemeClr val="tx1"/>
              </a:solidFill>
            </a:endParaRPr>
          </a:p>
          <a:p>
            <a:r>
              <a:rPr lang="ar-SA" sz="1600" dirty="0">
                <a:solidFill>
                  <a:schemeClr val="tx1"/>
                </a:solidFill>
              </a:rPr>
              <a:t>هجوتَ محمداً، فأجبتُ عنهُ،            وعندَ اللهِ في ذاكَ الجزاءُ</a:t>
            </a:r>
            <a:endParaRPr lang="en-US" sz="1600" dirty="0">
              <a:solidFill>
                <a:schemeClr val="tx1"/>
              </a:solidFill>
            </a:endParaRPr>
          </a:p>
          <a:p>
            <a:r>
              <a:rPr lang="ar-SA" sz="1600" dirty="0">
                <a:solidFill>
                  <a:schemeClr val="tx1"/>
                </a:solidFill>
              </a:rPr>
              <a:t>أتَهْجُوهُ، وَلَسْتَ لَهُ بكُفْءٍ،              فَشَرُّكُما لِخَيْرِكُمَا الفِداءُ</a:t>
            </a:r>
            <a:endParaRPr lang="en-US" sz="1600" dirty="0">
              <a:solidFill>
                <a:schemeClr val="tx1"/>
              </a:solidFill>
            </a:endParaRPr>
          </a:p>
          <a:p>
            <a:r>
              <a:rPr lang="ar-SA" sz="1600" dirty="0">
                <a:solidFill>
                  <a:schemeClr val="tx1"/>
                </a:solidFill>
              </a:rPr>
              <a:t>هجوتَ مباركاً، براً، حنيفاً،             أمينَ اللهِ، شيمتهُ الوفاءُ</a:t>
            </a:r>
            <a:endParaRPr lang="en-US" sz="1600" dirty="0">
              <a:solidFill>
                <a:schemeClr val="tx1"/>
              </a:solidFill>
            </a:endParaRPr>
          </a:p>
          <a:p>
            <a:r>
              <a:rPr lang="ar-SA" sz="1600" dirty="0">
                <a:solidFill>
                  <a:schemeClr val="tx1"/>
                </a:solidFill>
              </a:rPr>
              <a:t>فَمَنْ يَهْجُو رَسُولَ اللَّهِ مِنْكُمْ،            ويمدحهُ، وينصرهُ سواءُ</a:t>
            </a:r>
            <a:endParaRPr lang="en-US" sz="1600" dirty="0">
              <a:solidFill>
                <a:schemeClr val="tx1"/>
              </a:solidFill>
            </a:endParaRPr>
          </a:p>
          <a:p>
            <a:r>
              <a:rPr lang="ar-SA" sz="1600" dirty="0">
                <a:solidFill>
                  <a:schemeClr val="tx1"/>
                </a:solidFill>
              </a:rPr>
              <a:t>فَإنّ أبي وَوَالِدَهُ وَعِرْضي                لعرضِ محمدٍ منكمْ وقاءُ</a:t>
            </a:r>
            <a:endParaRPr lang="en-US" sz="1600" dirty="0">
              <a:solidFill>
                <a:schemeClr val="tx1"/>
              </a:solidFill>
            </a:endParaRPr>
          </a:p>
          <a:p>
            <a:r>
              <a:rPr lang="ar-SA" sz="1600" dirty="0">
                <a:solidFill>
                  <a:schemeClr val="tx1"/>
                </a:solidFill>
              </a:rPr>
              <a:t>فإما تثقفنّ بنو لؤيٍ                      جُذَيْمَة َ، إنّ قَتْلَهُمُ شِفَاءُ</a:t>
            </a:r>
            <a:endParaRPr lang="en-US" sz="1600" dirty="0">
              <a:solidFill>
                <a:schemeClr val="tx1"/>
              </a:solidFill>
            </a:endParaRPr>
          </a:p>
          <a:p>
            <a:r>
              <a:rPr lang="ar-SA" sz="1600" dirty="0">
                <a:solidFill>
                  <a:schemeClr val="tx1"/>
                </a:solidFill>
              </a:rPr>
              <a:t>أولئكَ معشرٌ نصروا علينا،             ففي أظفارنا منهمْ دماءُ</a:t>
            </a:r>
            <a:endParaRPr lang="en-US" sz="1600" dirty="0">
              <a:solidFill>
                <a:schemeClr val="tx1"/>
              </a:solidFill>
            </a:endParaRPr>
          </a:p>
          <a:p>
            <a:r>
              <a:rPr lang="ar-SA" sz="1600" dirty="0">
                <a:solidFill>
                  <a:schemeClr val="tx1"/>
                </a:solidFill>
              </a:rPr>
              <a:t>وَحِلْفُ الحارِثِ بْن أبي ضِرَارٍ،         وَحِلْفُ قُرَيْظَة ٍ مِنّا بَرَاءُ</a:t>
            </a:r>
            <a:endParaRPr lang="en-US" sz="1600" dirty="0">
              <a:solidFill>
                <a:schemeClr val="tx1"/>
              </a:solidFill>
            </a:endParaRPr>
          </a:p>
          <a:p>
            <a:r>
              <a:rPr lang="ar-SA" sz="1600" dirty="0">
                <a:solidFill>
                  <a:schemeClr val="tx1"/>
                </a:solidFill>
              </a:rPr>
              <a:t>لساني صارمٌ لا عيبَ فيهِ،              وَبَحْرِي لا تُكَدِّرُهُ الّدلاءُ</a:t>
            </a:r>
            <a:endParaRPr lang="en-US" sz="1600" dirty="0">
              <a:solidFill>
                <a:schemeClr val="tx1"/>
              </a:solidFill>
            </a:endParaRPr>
          </a:p>
          <a:p>
            <a:r>
              <a:rPr lang="ar-SA" sz="1600" dirty="0"/>
              <a:t> </a:t>
            </a:r>
            <a:endParaRPr lang="en-US" sz="1600" dirty="0"/>
          </a:p>
          <a:p>
            <a:pPr algn="justLow"/>
            <a:r>
              <a:rPr lang="ar-SA" sz="1600" dirty="0">
                <a:solidFill>
                  <a:schemeClr val="tx1"/>
                </a:solidFill>
              </a:rPr>
              <a:t>التحليل والنقد :-</a:t>
            </a:r>
            <a:endParaRPr lang="en-US" sz="1600" dirty="0">
              <a:solidFill>
                <a:schemeClr val="tx1"/>
              </a:solidFill>
            </a:endParaRPr>
          </a:p>
          <a:p>
            <a:pPr algn="justLow"/>
            <a:r>
              <a:rPr lang="ar-SA" sz="1600" dirty="0">
                <a:solidFill>
                  <a:schemeClr val="tx1"/>
                </a:solidFill>
              </a:rPr>
              <a:t> </a:t>
            </a:r>
            <a:endParaRPr lang="en-US" sz="1600" dirty="0">
              <a:solidFill>
                <a:schemeClr val="tx1"/>
              </a:solidFill>
            </a:endParaRPr>
          </a:p>
          <a:p>
            <a:pPr algn="justLow"/>
            <a:r>
              <a:rPr lang="ar-SA" sz="1600" dirty="0">
                <a:solidFill>
                  <a:schemeClr val="tx1"/>
                </a:solidFill>
              </a:rPr>
              <a:t>جو القصيدة : ورد في أحدى نسخ ديوان حسان أنها قيلت قبل فتح مكة , وقيل انها اول ما جرى به لسان حسان حين سلم على قريش . وهناك من ذكر انها قيلت قبل يوم فتح مكة , اعتمادا على ما ورد في السيرة النبوية لابن هشام ( قالها حسان قبل يوم </a:t>
            </a:r>
            <a:r>
              <a:rPr lang="ar-SA" sz="1600" dirty="0" smtClean="0">
                <a:solidFill>
                  <a:schemeClr val="tx1"/>
                </a:solidFill>
              </a:rPr>
              <a:t>الفتح) </a:t>
            </a:r>
            <a:r>
              <a:rPr lang="ar-SA" sz="1600" dirty="0">
                <a:solidFill>
                  <a:schemeClr val="tx1"/>
                </a:solidFill>
              </a:rPr>
              <a:t>وقيل ايضاً ان رسول الله (ص) رأى يوم فتح مكة نساء أهلها يضربن في وجوه الخيل فقال (ص) : صدق حسان . ويعني بذلك ما ورد في بيته ( تظل جيادنا ..... تلطمهن بالخمر النساء ) وذلك حين رأى خيول المسلمين الفاتحة تقتحم شعاب مكة , مما يدل على ان معظم قصيدته قالها قبل الفتح , وقد هجا فيها أبا سفيان , وهدد قريش بالفتح , ورغبة المسلمين لانها خالفت بنود صلح الحديبية .</a:t>
            </a:r>
            <a:endParaRPr lang="en-US" sz="1600" dirty="0">
              <a:solidFill>
                <a:schemeClr val="tx1"/>
              </a:solidFill>
            </a:endParaRPr>
          </a:p>
          <a:p>
            <a:r>
              <a:rPr lang="ar-SA" sz="1600" dirty="0"/>
              <a:t> </a:t>
            </a:r>
            <a:endParaRPr lang="en-US" sz="1600" dirty="0"/>
          </a:p>
          <a:p>
            <a:r>
              <a:rPr lang="ar-SA" sz="1600" dirty="0"/>
              <a:t> </a:t>
            </a:r>
            <a:endParaRPr lang="en-US" sz="1600" dirty="0"/>
          </a:p>
          <a:p>
            <a:pPr algn="justLow"/>
            <a:endParaRPr lang="ar-IQ" sz="1600" dirty="0"/>
          </a:p>
        </p:txBody>
      </p:sp>
    </p:spTree>
    <p:extLst>
      <p:ext uri="{BB962C8B-B14F-4D97-AF65-F5344CB8AC3E}">
        <p14:creationId xmlns:p14="http://schemas.microsoft.com/office/powerpoint/2010/main" val="3431306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endParaRPr lang="ar-IQ" dirty="0" smtClean="0"/>
          </a:p>
          <a:p>
            <a:endParaRPr lang="ar-IQ" dirty="0"/>
          </a:p>
          <a:p>
            <a:endParaRPr lang="ar-IQ" dirty="0" smtClean="0"/>
          </a:p>
          <a:p>
            <a:endParaRPr lang="ar-IQ" dirty="0"/>
          </a:p>
          <a:p>
            <a:endParaRPr lang="ar-IQ" dirty="0" smtClean="0"/>
          </a:p>
          <a:p>
            <a:endParaRPr lang="ar-IQ" dirty="0"/>
          </a:p>
        </p:txBody>
      </p:sp>
      <p:sp>
        <p:nvSpPr>
          <p:cNvPr id="4" name="مستطيل 3"/>
          <p:cNvSpPr/>
          <p:nvPr/>
        </p:nvSpPr>
        <p:spPr>
          <a:xfrm>
            <a:off x="1115616" y="1412776"/>
            <a:ext cx="5814392" cy="3046988"/>
          </a:xfrm>
          <a:prstGeom prst="rect">
            <a:avLst/>
          </a:prstGeom>
        </p:spPr>
        <p:txBody>
          <a:bodyPr wrap="square">
            <a:spAutoFit/>
          </a:bodyPr>
          <a:lstStyle/>
          <a:p>
            <a:pPr algn="ctr"/>
            <a:r>
              <a:rPr lang="ar-SA" sz="3200" dirty="0">
                <a:cs typeface="PT Bold Heading" pitchFamily="2" charset="-78"/>
              </a:rPr>
              <a:t> </a:t>
            </a:r>
            <a:endParaRPr lang="ar-IQ" sz="3200" dirty="0" smtClean="0">
              <a:cs typeface="PT Bold Heading" pitchFamily="2" charset="-78"/>
            </a:endParaRPr>
          </a:p>
          <a:p>
            <a:pPr algn="ctr"/>
            <a:endParaRPr lang="en-US" sz="3200" dirty="0">
              <a:cs typeface="PT Bold Heading" pitchFamily="2" charset="-78"/>
            </a:endParaRPr>
          </a:p>
          <a:p>
            <a:pPr algn="ctr"/>
            <a:r>
              <a:rPr lang="ar-SA" sz="3200" dirty="0">
                <a:cs typeface="PT Bold Heading" pitchFamily="2" charset="-78"/>
              </a:rPr>
              <a:t>المحاضرة الاولى</a:t>
            </a:r>
            <a:endParaRPr lang="en-US" sz="3200" dirty="0">
              <a:cs typeface="PT Bold Heading" pitchFamily="2" charset="-78"/>
            </a:endParaRPr>
          </a:p>
          <a:p>
            <a:pPr algn="ctr"/>
            <a:r>
              <a:rPr lang="ar-SA" sz="3200" dirty="0">
                <a:cs typeface="PT Bold Heading" pitchFamily="2" charset="-78"/>
              </a:rPr>
              <a:t>تحديد مصطلح الأدب الإسلامي</a:t>
            </a:r>
            <a:endParaRPr lang="en-US" sz="3200" dirty="0">
              <a:cs typeface="PT Bold Heading" pitchFamily="2" charset="-78"/>
            </a:endParaRPr>
          </a:p>
          <a:p>
            <a:pPr algn="ctr"/>
            <a:r>
              <a:rPr lang="ar-SA" sz="3200" dirty="0">
                <a:cs typeface="PT Bold Heading" pitchFamily="2" charset="-78"/>
              </a:rPr>
              <a:t> </a:t>
            </a:r>
            <a:endParaRPr lang="en-US" sz="3200" dirty="0">
              <a:cs typeface="PT Bold Heading" pitchFamily="2" charset="-78"/>
            </a:endParaRPr>
          </a:p>
          <a:p>
            <a:pPr algn="ctr"/>
            <a:r>
              <a:rPr lang="ar-SA" sz="3200" dirty="0">
                <a:cs typeface="PT Bold Heading" pitchFamily="2" charset="-78"/>
              </a:rPr>
              <a:t> </a:t>
            </a:r>
            <a:endParaRPr lang="en-US" sz="3200" dirty="0">
              <a:cs typeface="PT Bold Heading" pitchFamily="2" charset="-78"/>
            </a:endParaRPr>
          </a:p>
        </p:txBody>
      </p:sp>
    </p:spTree>
    <p:extLst>
      <p:ext uri="{BB962C8B-B14F-4D97-AF65-F5344CB8AC3E}">
        <p14:creationId xmlns:p14="http://schemas.microsoft.com/office/powerpoint/2010/main" val="1635926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pPr algn="justLow"/>
            <a:endParaRPr lang="ar-IQ" dirty="0" smtClean="0">
              <a:solidFill>
                <a:schemeClr val="tx1"/>
              </a:solidFill>
              <a:cs typeface="PT Bold Heading" pitchFamily="2" charset="-78"/>
            </a:endParaRPr>
          </a:p>
          <a:p>
            <a:pPr algn="justLow"/>
            <a:endParaRPr lang="ar-IQ" dirty="0">
              <a:solidFill>
                <a:schemeClr val="tx1"/>
              </a:solidFill>
              <a:cs typeface="PT Bold Heading" pitchFamily="2" charset="-78"/>
            </a:endParaRPr>
          </a:p>
          <a:p>
            <a:pPr algn="justLow"/>
            <a:endParaRPr lang="ar-IQ" dirty="0">
              <a:solidFill>
                <a:schemeClr val="tx1"/>
              </a:solidFill>
              <a:cs typeface="PT Bold Heading" pitchFamily="2" charset="-78"/>
            </a:endParaRPr>
          </a:p>
          <a:p>
            <a:r>
              <a:rPr lang="ar-SA" dirty="0">
                <a:solidFill>
                  <a:schemeClr val="tx1"/>
                </a:solidFill>
                <a:cs typeface="PT Bold Heading" pitchFamily="2" charset="-78"/>
              </a:rPr>
              <a:t> </a:t>
            </a:r>
            <a:endParaRPr lang="en-US" dirty="0">
              <a:solidFill>
                <a:schemeClr val="tx1"/>
              </a:solidFill>
              <a:cs typeface="PT Bold Heading" pitchFamily="2" charset="-78"/>
            </a:endParaRPr>
          </a:p>
          <a:p>
            <a:r>
              <a:rPr lang="ar-SA" dirty="0">
                <a:solidFill>
                  <a:schemeClr val="tx1"/>
                </a:solidFill>
                <a:cs typeface="PT Bold Heading" pitchFamily="2" charset="-78"/>
              </a:rPr>
              <a:t>المحاضرة الخامسة</a:t>
            </a:r>
            <a:endParaRPr lang="en-US" dirty="0">
              <a:solidFill>
                <a:schemeClr val="tx1"/>
              </a:solidFill>
              <a:cs typeface="PT Bold Heading" pitchFamily="2" charset="-78"/>
            </a:endParaRPr>
          </a:p>
          <a:p>
            <a:r>
              <a:rPr lang="ar-SA" dirty="0">
                <a:solidFill>
                  <a:schemeClr val="tx1"/>
                </a:solidFill>
                <a:cs typeface="PT Bold Heading" pitchFamily="2" charset="-78"/>
              </a:rPr>
              <a:t>موضوعات القصيدة</a:t>
            </a:r>
            <a:endParaRPr lang="en-US" dirty="0">
              <a:solidFill>
                <a:schemeClr val="tx1"/>
              </a:solidFill>
              <a:cs typeface="PT Bold Heading" pitchFamily="2" charset="-78"/>
            </a:endParaRPr>
          </a:p>
          <a:p>
            <a:endParaRPr lang="ar-IQ" dirty="0">
              <a:solidFill>
                <a:schemeClr val="tx1"/>
              </a:solidFill>
              <a:cs typeface="PT Bold Heading" pitchFamily="2" charset="-78"/>
            </a:endParaRPr>
          </a:p>
        </p:txBody>
      </p:sp>
    </p:spTree>
    <p:extLst>
      <p:ext uri="{BB962C8B-B14F-4D97-AF65-F5344CB8AC3E}">
        <p14:creationId xmlns:p14="http://schemas.microsoft.com/office/powerpoint/2010/main" val="1633538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algn="justLow"/>
            <a:r>
              <a:rPr lang="ar-SA" sz="1600" dirty="0" smtClean="0">
                <a:solidFill>
                  <a:schemeClr val="tx1"/>
                </a:solidFill>
                <a:cs typeface="+mj-cs"/>
              </a:rPr>
              <a:t>*</a:t>
            </a:r>
            <a:r>
              <a:rPr lang="ar-SA" sz="1600" dirty="0">
                <a:solidFill>
                  <a:schemeClr val="tx1"/>
                </a:solidFill>
                <a:cs typeface="+mj-cs"/>
              </a:rPr>
              <a:t>موضوعاتها*</a:t>
            </a:r>
            <a:endParaRPr lang="en-US" sz="1600" dirty="0">
              <a:solidFill>
                <a:schemeClr val="tx1"/>
              </a:solidFill>
              <a:cs typeface="+mj-cs"/>
            </a:endParaRPr>
          </a:p>
          <a:p>
            <a:pPr algn="justLow"/>
            <a:r>
              <a:rPr lang="ar-SA" sz="1600" dirty="0">
                <a:solidFill>
                  <a:schemeClr val="tx1"/>
                </a:solidFill>
                <a:cs typeface="+mj-cs"/>
              </a:rPr>
              <a:t>يمكننا تقسيم المعاني التي قامت عليها القصيدة على ستة أقسام : 1. المقدمة الطللية , 2. التهديد , 3. الفخر الجماعي , 4. الهجاء الشخصي والقبلي , 5. مديح الرسول , 6. الفخر الشخصي .</a:t>
            </a:r>
            <a:endParaRPr lang="en-US" sz="1600" dirty="0">
              <a:solidFill>
                <a:schemeClr val="tx1"/>
              </a:solidFill>
              <a:cs typeface="+mj-cs"/>
            </a:endParaRPr>
          </a:p>
          <a:p>
            <a:pPr algn="justLow"/>
            <a:r>
              <a:rPr lang="ar-SA" sz="1600" dirty="0">
                <a:solidFill>
                  <a:schemeClr val="tx1"/>
                </a:solidFill>
                <a:cs typeface="+mj-cs"/>
              </a:rPr>
              <a:t>* مديح الرسول (ص) *</a:t>
            </a:r>
            <a:endParaRPr lang="en-US" sz="1600" dirty="0">
              <a:solidFill>
                <a:schemeClr val="tx1"/>
              </a:solidFill>
              <a:cs typeface="+mj-cs"/>
            </a:endParaRPr>
          </a:p>
          <a:p>
            <a:pPr algn="justLow"/>
            <a:r>
              <a:rPr lang="ar-SA" sz="1600" dirty="0">
                <a:solidFill>
                  <a:schemeClr val="tx1"/>
                </a:solidFill>
                <a:cs typeface="+mj-cs"/>
              </a:rPr>
              <a:t>وفي البيت (28) يقابل حسان بين صورة أبي سفيان المهجوة , وصورة الرسول (ص) البر الحنيف , وابو سفيان فداء لرسول الله وهو ليس له كفء , وبذلك لا قيمة لمن يهجوا الرسول الكريم (ص) , لانه محاط بالمسلمين الذين يفتقدونه باموالهم واعراضهم , وحسان واحد منهم .</a:t>
            </a:r>
            <a:endParaRPr lang="en-US" sz="1600" dirty="0">
              <a:solidFill>
                <a:schemeClr val="tx1"/>
              </a:solidFill>
              <a:cs typeface="+mj-cs"/>
            </a:endParaRPr>
          </a:p>
          <a:p>
            <a:pPr algn="justLow"/>
            <a:r>
              <a:rPr lang="ar-SA" sz="1600" dirty="0">
                <a:solidFill>
                  <a:schemeClr val="tx1"/>
                </a:solidFill>
                <a:cs typeface="+mj-cs"/>
              </a:rPr>
              <a:t>* الفخر الشخصي *</a:t>
            </a:r>
            <a:endParaRPr lang="en-US" sz="1600" dirty="0">
              <a:solidFill>
                <a:schemeClr val="tx1"/>
              </a:solidFill>
              <a:cs typeface="+mj-cs"/>
            </a:endParaRPr>
          </a:p>
          <a:p>
            <a:pPr algn="justLow"/>
            <a:r>
              <a:rPr lang="ar-SA" sz="1600" dirty="0">
                <a:solidFill>
                  <a:schemeClr val="tx1"/>
                </a:solidFill>
                <a:cs typeface="+mj-cs"/>
              </a:rPr>
              <a:t>وفي الابيات ( 29- 31 ) يتطرق حسان الى هجاء قبلي فتخفت فيه عاطفته , وتبدوا ابياته خالية من الروح الفنية او العاطفية وتبقى مجرد أسماء من تحالف من مشركي قريش ضد المسلمين . ويختتم القصيدة ببيت واحد هو(32) بلسانه الصارم وشاعريته التي لاتغلب , وكان هذا البيت يبدو غريباً عنها , ولعل د. عرفات يرى أن القصيدة قد تكونت من قسمين وانها قيلت في اوقات متفاوتة لاننا نحس بتفاوت اسلوبها قوة وضعفاً , صدقاً وعاطفة وانعدامها .  </a:t>
            </a:r>
            <a:endParaRPr lang="en-US" sz="1600" dirty="0">
              <a:solidFill>
                <a:schemeClr val="tx1"/>
              </a:solidFill>
              <a:cs typeface="+mj-cs"/>
            </a:endParaRPr>
          </a:p>
          <a:p>
            <a:pPr algn="justLow"/>
            <a:r>
              <a:rPr lang="ar-SA" sz="1600" dirty="0">
                <a:solidFill>
                  <a:schemeClr val="tx1"/>
                </a:solidFill>
                <a:cs typeface="+mj-cs"/>
              </a:rPr>
              <a:t>* اللغة الشعرية لقصيدة حسان *</a:t>
            </a:r>
            <a:endParaRPr lang="en-US" sz="1600" dirty="0">
              <a:solidFill>
                <a:schemeClr val="tx1"/>
              </a:solidFill>
              <a:cs typeface="+mj-cs"/>
            </a:endParaRPr>
          </a:p>
          <a:p>
            <a:pPr algn="justLow"/>
            <a:r>
              <a:rPr lang="ar-SA" sz="1600" dirty="0">
                <a:solidFill>
                  <a:schemeClr val="tx1"/>
                </a:solidFill>
                <a:cs typeface="+mj-cs"/>
              </a:rPr>
              <a:t>تمثل هذه القصيدة تطور اللغة الشعرية عند حسان اولاً , وشعراء الدعوة ثانياً فالشاعر يستخدم اسلوب التهديد الذي يتماشى مع الظروف الحرجة التي كان يمر بها المسلمون , ويتمثل ذلك بكثرة ايراده لمفردات الحرب والسلاح وما يتعلق بهما مثل :</a:t>
            </a:r>
            <a:endParaRPr lang="en-US" sz="1600" dirty="0">
              <a:solidFill>
                <a:schemeClr val="tx1"/>
              </a:solidFill>
              <a:cs typeface="+mj-cs"/>
            </a:endParaRPr>
          </a:p>
          <a:p>
            <a:pPr algn="justLow"/>
            <a:r>
              <a:rPr lang="ar-SA" sz="1600" dirty="0">
                <a:solidFill>
                  <a:schemeClr val="tx1"/>
                </a:solidFill>
                <a:cs typeface="+mj-cs"/>
              </a:rPr>
              <a:t>( الخيل , النقع , الأعنة , الاسل ( الرماح ) , الجياد , الجلاد , الجند , اللقاء , القتال , الدماء , سيوفنا , قتلهم , نصروا ) </a:t>
            </a:r>
            <a:endParaRPr lang="en-US" sz="1600" dirty="0">
              <a:solidFill>
                <a:schemeClr val="tx1"/>
              </a:solidFill>
              <a:cs typeface="+mj-cs"/>
            </a:endParaRPr>
          </a:p>
          <a:p>
            <a:pPr algn="justLow"/>
            <a:r>
              <a:rPr lang="ar-SA" sz="1600" dirty="0">
                <a:solidFill>
                  <a:schemeClr val="tx1"/>
                </a:solidFill>
                <a:cs typeface="+mj-cs"/>
              </a:rPr>
              <a:t>وأعتمد ايضاً اسلوب الخطاب , خطابة الجماعة أو الفرد ممثلاً بابن سفيان , وهذه الخطابة سمة من سمات الدعوة , وهو اسلوب من اساليب الحماس التي تثيرها القصيدة :</a:t>
            </a:r>
            <a:endParaRPr lang="en-US" sz="1600" dirty="0">
              <a:solidFill>
                <a:schemeClr val="tx1"/>
              </a:solidFill>
              <a:cs typeface="+mj-cs"/>
            </a:endParaRPr>
          </a:p>
          <a:p>
            <a:pPr algn="justLow"/>
            <a:r>
              <a:rPr lang="ar-SA" sz="1600" dirty="0">
                <a:solidFill>
                  <a:schemeClr val="tx1"/>
                </a:solidFill>
                <a:cs typeface="+mj-cs"/>
              </a:rPr>
              <a:t>( تروها , فاما تعرضوا , وألا فاصبروا , فقلتم لانقوم , ألا ابلغ , كانت , هجوت , تهجوه ) .</a:t>
            </a:r>
            <a:endParaRPr lang="en-US" sz="1600" dirty="0">
              <a:solidFill>
                <a:schemeClr val="tx1"/>
              </a:solidFill>
              <a:cs typeface="+mj-cs"/>
            </a:endParaRPr>
          </a:p>
          <a:p>
            <a:pPr algn="justLow"/>
            <a:r>
              <a:rPr lang="ar-SA" sz="1600" dirty="0">
                <a:solidFill>
                  <a:schemeClr val="tx1"/>
                </a:solidFill>
                <a:cs typeface="+mj-cs"/>
              </a:rPr>
              <a:t>وثمة تطور اخر في لغة القصيدة يتمثل باستخدام الشاعر لغة الجماعة في الفخر , واذا كان هذا الاستخدام موجوداً من قبل فان حسان بن ثابت لايعني به هنا جماعة القبيلة , وانما جماعة المسلمين من الانصار , والمهاجرين . مثل : ( عدمنا خيلنا , يبارين , تظل جيادنا ) </a:t>
            </a:r>
            <a:endParaRPr lang="ar-IQ" sz="1600" dirty="0">
              <a:solidFill>
                <a:schemeClr val="tx1"/>
              </a:solidFill>
              <a:cs typeface="+mj-cs"/>
            </a:endParaRPr>
          </a:p>
          <a:p>
            <a:pPr algn="justLow"/>
            <a:endParaRPr lang="ar-IQ" sz="1600" dirty="0" smtClean="0">
              <a:solidFill>
                <a:schemeClr val="tx1"/>
              </a:solidFill>
              <a:cs typeface="+mj-cs"/>
            </a:endParaRPr>
          </a:p>
          <a:p>
            <a:pPr algn="justLow"/>
            <a:endParaRPr lang="ar-IQ"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480153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كما ان استخدام ضمير الجماعة النون و ( نا ) تعبيراً عن الروح الجماعية التي اوجدها الاسلام للأمة مثل قوله : ( رسول الله فينا , لنا في كل يوم ,                                    فنحكم بالقوافي ) ولا يستخدم حسان لغة الفرد الا في الابيات التي تخصه هو لكونه شاعراً مثل : ( هجوت , فأجبت ) أو فخره بأنه سيدافع عن الرسول الكريم (ص) بعرضه ولسانه مثل : ( ؟؟؟؟ أبي ووالده وعرضي ) أو اعلانه بقوة اشعاره التي سخرها لخدمة الدعوة الاسلامية مثل : ( لساني وبحري ) وتظهر الروح الاسلامية في ايراده بعض الالفاظ مثل : ( العمرة , الفتح , جبريل , رسول الله (ص) , روح القدس , الشهادة ) وايراده الافكار الاسلامية في ابياته مثل : ( كان الفتح وانكشف الغطاء , النصر من الله في فتح مكة , وظهر الحق , وانتصار المسلمين , يعز الله فيه من يشاء) ولايرد في قصيدته صفة من الصفات الدنيوية التي يصف بها ملوك الارض بل يصفه كما ورد في القران ( عبد الله ) لان العبودية لله وحده , والرسول عبد الله , والله تعالى هو الذي يرسل جنوداً يقوي بهم المسلمين وينصرهم , وعند الله في ذلك جزاء . </a:t>
            </a:r>
            <a:endParaRPr lang="en-US" sz="1600" dirty="0">
              <a:solidFill>
                <a:schemeClr val="tx1"/>
              </a:solidFill>
              <a:cs typeface="+mj-cs"/>
            </a:endParaRPr>
          </a:p>
          <a:p>
            <a:pPr algn="justLow"/>
            <a:r>
              <a:rPr lang="ar-SA" sz="1600" dirty="0">
                <a:solidFill>
                  <a:schemeClr val="tx1"/>
                </a:solidFill>
                <a:cs typeface="+mj-cs"/>
              </a:rPr>
              <a:t>وهكذا شهدت لغة الشعر عامة في صدر الاسلام تطوراً لا من حيث المفردات لان الكلمة وحدها مجردة لاتعني شيئاً , وانما هو تطور في الفكر اداته الكلمة مفردة , أو مركبة في سياق وصورة , لقد كثرت في هذا العصر مفردات تتعلق بالحساب ثم الثواب والجزاء اوالعقاب والعذاب من مفردات الجنة والنار من المؤمنين والشهداء والصديقين الى الكفار , والدرك الاسفل من النار , وعذاب السعير ........ الخ .</a:t>
            </a:r>
            <a:endParaRPr lang="en-US" sz="1600" dirty="0">
              <a:solidFill>
                <a:schemeClr val="tx1"/>
              </a:solidFill>
              <a:cs typeface="+mj-cs"/>
            </a:endParaRPr>
          </a:p>
          <a:p>
            <a:pPr algn="justLow"/>
            <a:r>
              <a:rPr lang="ar-SA" sz="1600" dirty="0">
                <a:solidFill>
                  <a:schemeClr val="tx1"/>
                </a:solidFill>
                <a:cs typeface="+mj-cs"/>
              </a:rPr>
              <a:t>ومن الملاحظ ان لغة الشعر صارت اقرب الى لغة الحاضرة السهلة البعيدة عن الغرابة والتعقيد , المؤيدة الى المعنى بسهولة ويسر , وسبب ذلك يعود  بالدرجة الاولى الى كون شعراء الدعوة عامة هم من شعراء القرى العربية مثل : </a:t>
            </a:r>
            <a:endParaRPr lang="en-US" sz="1600" dirty="0">
              <a:solidFill>
                <a:schemeClr val="tx1"/>
              </a:solidFill>
              <a:cs typeface="+mj-cs"/>
            </a:endParaRPr>
          </a:p>
          <a:p>
            <a:pPr algn="justLow"/>
            <a:r>
              <a:rPr lang="ar-SA" sz="1600" dirty="0">
                <a:solidFill>
                  <a:schemeClr val="tx1"/>
                </a:solidFill>
                <a:cs typeface="+mj-cs"/>
              </a:rPr>
              <a:t>أهل مكة والمدينة الذين دافعوا عن الدعوة , وأهل مكة الذين وقفوا ضدها أما شعر البادية فقد بقي غالباً بعيداً عن أوار المعارك الفعلية او الفكرية , ألا الشعراء البدو الذين قدموا المدينة الاسلامية وشهدوا احداثها فقالوا شعراً يمثل امتداداً لاشعارهم الجاهلية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20052480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r>
              <a:rPr lang="ar-SA" dirty="0"/>
              <a:t> </a:t>
            </a:r>
            <a:endParaRPr lang="en-US" dirty="0"/>
          </a:p>
          <a:p>
            <a:endParaRPr lang="ar-IQ" dirty="0" smtClean="0"/>
          </a:p>
          <a:p>
            <a:endParaRPr lang="ar-IQ" dirty="0"/>
          </a:p>
          <a:p>
            <a:endParaRPr lang="ar-IQ" dirty="0" smtClean="0"/>
          </a:p>
          <a:p>
            <a:r>
              <a:rPr lang="ar-SA" dirty="0" smtClean="0">
                <a:solidFill>
                  <a:schemeClr val="tx1"/>
                </a:solidFill>
                <a:cs typeface="PT Bold Heading" pitchFamily="2" charset="-78"/>
              </a:rPr>
              <a:t>المحاضرة </a:t>
            </a:r>
            <a:r>
              <a:rPr lang="ar-SA" dirty="0">
                <a:solidFill>
                  <a:schemeClr val="tx1"/>
                </a:solidFill>
                <a:cs typeface="PT Bold Heading" pitchFamily="2" charset="-78"/>
              </a:rPr>
              <a:t>السادسة</a:t>
            </a:r>
            <a:endParaRPr lang="en-US" dirty="0">
              <a:solidFill>
                <a:schemeClr val="tx1"/>
              </a:solidFill>
              <a:cs typeface="PT Bold Heading" pitchFamily="2" charset="-78"/>
            </a:endParaRPr>
          </a:p>
          <a:p>
            <a:r>
              <a:rPr lang="ar-SA" dirty="0">
                <a:solidFill>
                  <a:schemeClr val="tx1"/>
                </a:solidFill>
                <a:cs typeface="PT Bold Heading" pitchFamily="2" charset="-78"/>
              </a:rPr>
              <a:t>كعب بن زهير بن ابي رواحة</a:t>
            </a:r>
            <a:endParaRPr lang="en-US" dirty="0">
              <a:solidFill>
                <a:schemeClr val="tx1"/>
              </a:solidFill>
              <a:cs typeface="PT Bold Heading" pitchFamily="2" charset="-78"/>
            </a:endParaRPr>
          </a:p>
          <a:p>
            <a:r>
              <a:rPr lang="ar-SA" dirty="0"/>
              <a:t> </a:t>
            </a:r>
            <a:endParaRPr lang="en-US" dirty="0"/>
          </a:p>
          <a:p>
            <a:pPr algn="justLow"/>
            <a:endParaRPr lang="ar-IQ" dirty="0"/>
          </a:p>
        </p:txBody>
      </p:sp>
    </p:spTree>
    <p:extLst>
      <p:ext uri="{BB962C8B-B14F-4D97-AF65-F5344CB8AC3E}">
        <p14:creationId xmlns:p14="http://schemas.microsoft.com/office/powerpoint/2010/main" val="2652696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كعب بن زهير بن ابي رواحة</a:t>
            </a:r>
            <a:endParaRPr lang="en-US" sz="1600" dirty="0">
              <a:solidFill>
                <a:schemeClr val="tx1"/>
              </a:solidFill>
              <a:cs typeface="+mj-cs"/>
            </a:endParaRPr>
          </a:p>
          <a:p>
            <a:pPr algn="justLow"/>
            <a:r>
              <a:rPr lang="ar-SA" sz="1600" dirty="0">
                <a:solidFill>
                  <a:schemeClr val="tx1"/>
                </a:solidFill>
                <a:cs typeface="+mj-cs"/>
              </a:rPr>
              <a:t>ابوه من شعراء المعلقات وصاحب مدرسة في تنقيح الشعر نسبه من قبيلة مزينة من قطفان . </a:t>
            </a:r>
            <a:endParaRPr lang="en-US" sz="1600" dirty="0">
              <a:solidFill>
                <a:schemeClr val="tx1"/>
              </a:solidFill>
              <a:cs typeface="+mj-cs"/>
            </a:endParaRPr>
          </a:p>
          <a:p>
            <a:pPr algn="justLow"/>
            <a:r>
              <a:rPr lang="ar-SA" sz="1600" dirty="0">
                <a:solidFill>
                  <a:schemeClr val="tx1"/>
                </a:solidFill>
                <a:cs typeface="+mj-cs"/>
              </a:rPr>
              <a:t>تعلم الشعر من ابيه وله اخ آخر يقول الشعر واسمه بجير .</a:t>
            </a:r>
            <a:endParaRPr lang="en-US" sz="1600" dirty="0">
              <a:solidFill>
                <a:schemeClr val="tx1"/>
              </a:solidFill>
              <a:cs typeface="+mj-cs"/>
            </a:endParaRPr>
          </a:p>
          <a:p>
            <a:pPr algn="justLow"/>
            <a:r>
              <a:rPr lang="ar-SA" sz="1600" dirty="0">
                <a:solidFill>
                  <a:schemeClr val="tx1"/>
                </a:solidFill>
                <a:cs typeface="+mj-cs"/>
              </a:rPr>
              <a:t>اسلامه: اسلم بعد فتح مكة وبلغه بجير ان الرسول (ص) قتل كل من آذاه من شعراء المشركين الا من اعلن اسلامه فقدم على الرسول (ص) وانشد قصيدته المعروفة فعفى عنه وكساه بردته فسمى قصيدته بالبردة .</a:t>
            </a:r>
            <a:endParaRPr lang="en-US" sz="1600" dirty="0">
              <a:solidFill>
                <a:schemeClr val="tx1"/>
              </a:solidFill>
              <a:cs typeface="+mj-cs"/>
            </a:endParaRPr>
          </a:p>
          <a:p>
            <a:pPr algn="justLow"/>
            <a:r>
              <a:rPr lang="ar-SA" sz="1600" dirty="0">
                <a:solidFill>
                  <a:schemeClr val="tx1"/>
                </a:solidFill>
                <a:cs typeface="+mj-cs"/>
              </a:rPr>
              <a:t>اغراض النص : </a:t>
            </a:r>
            <a:endParaRPr lang="en-US" sz="1600" dirty="0">
              <a:solidFill>
                <a:schemeClr val="tx1"/>
              </a:solidFill>
              <a:cs typeface="+mj-cs"/>
            </a:endParaRPr>
          </a:p>
          <a:p>
            <a:pPr algn="justLow"/>
            <a:r>
              <a:rPr lang="ar-SA" sz="1600" dirty="0">
                <a:solidFill>
                  <a:schemeClr val="tx1"/>
                </a:solidFill>
                <a:cs typeface="+mj-cs"/>
              </a:rPr>
              <a:t>المقدمة الغزلية : 13 بيتاً ,وصف الناقة : 18 بيتاً</a:t>
            </a:r>
            <a:endParaRPr lang="en-US" sz="1600" dirty="0">
              <a:solidFill>
                <a:schemeClr val="tx1"/>
              </a:solidFill>
              <a:cs typeface="+mj-cs"/>
            </a:endParaRPr>
          </a:p>
          <a:p>
            <a:pPr algn="justLow"/>
            <a:r>
              <a:rPr lang="ar-SA" sz="1600" dirty="0">
                <a:solidFill>
                  <a:schemeClr val="tx1"/>
                </a:solidFill>
                <a:cs typeface="+mj-cs"/>
              </a:rPr>
              <a:t>الاعتذار : 7 ابيات , المدح : 17 بيتاً</a:t>
            </a:r>
            <a:endParaRPr lang="en-US" sz="1600" dirty="0">
              <a:solidFill>
                <a:schemeClr val="tx1"/>
              </a:solidFill>
              <a:cs typeface="+mj-cs"/>
            </a:endParaRPr>
          </a:p>
          <a:p>
            <a:r>
              <a:rPr lang="ar-SA" sz="1600" dirty="0">
                <a:solidFill>
                  <a:schemeClr val="tx1"/>
                </a:solidFill>
                <a:cs typeface="+mj-cs"/>
              </a:rPr>
              <a:t>قصيــــدة البـــــــردة</a:t>
            </a:r>
            <a:endParaRPr lang="en-US" sz="1600" dirty="0">
              <a:solidFill>
                <a:schemeClr val="tx1"/>
              </a:solidFill>
              <a:cs typeface="+mj-cs"/>
            </a:endParaRPr>
          </a:p>
          <a:p>
            <a:r>
              <a:rPr lang="ar-SA" sz="1600" dirty="0">
                <a:solidFill>
                  <a:schemeClr val="tx1"/>
                </a:solidFill>
                <a:cs typeface="+mj-cs"/>
              </a:rPr>
              <a:t>بانَتْ سُعادُ فَقَلْبي اليَوْمَ مَتْبولُ            مُتَيَّمٌ إثْرَها لم يُفْدَ مَكْبولُ</a:t>
            </a:r>
            <a:endParaRPr lang="en-US" sz="1600" dirty="0">
              <a:solidFill>
                <a:schemeClr val="tx1"/>
              </a:solidFill>
              <a:cs typeface="+mj-cs"/>
            </a:endParaRPr>
          </a:p>
          <a:p>
            <a:r>
              <a:rPr lang="ar-SA" sz="1600" dirty="0">
                <a:solidFill>
                  <a:schemeClr val="tx1"/>
                </a:solidFill>
                <a:cs typeface="+mj-cs"/>
              </a:rPr>
              <a:t>تَسْعَى الوُشاةُ جَنابَيْها وقَوْلُهُمُ           إنَّك يا ابْنَ أبي سُلْمَى لَمَقْتولُ</a:t>
            </a:r>
            <a:endParaRPr lang="en-US" sz="1600" dirty="0">
              <a:solidFill>
                <a:schemeClr val="tx1"/>
              </a:solidFill>
              <a:cs typeface="+mj-cs"/>
            </a:endParaRPr>
          </a:p>
          <a:p>
            <a:r>
              <a:rPr lang="ar-SA" sz="1600" dirty="0">
                <a:solidFill>
                  <a:schemeClr val="tx1"/>
                </a:solidFill>
                <a:cs typeface="+mj-cs"/>
              </a:rPr>
              <a:t>أُنْبِئْتُ أنَّ رَسُولَ اللهِ أَوْعَدَني             والعَفْوُ عَنْدَ رَسُولِ اللهِ مَأْمُولُ</a:t>
            </a:r>
            <a:endParaRPr lang="en-US" sz="1600" dirty="0">
              <a:solidFill>
                <a:schemeClr val="tx1"/>
              </a:solidFill>
              <a:cs typeface="+mj-cs"/>
            </a:endParaRPr>
          </a:p>
          <a:p>
            <a:r>
              <a:rPr lang="ar-SA" sz="1600" dirty="0">
                <a:solidFill>
                  <a:schemeClr val="tx1"/>
                </a:solidFill>
                <a:cs typeface="+mj-cs"/>
              </a:rPr>
              <a:t>وقَدْ أَتَيْتُ رَسُولَ اللهِ مُعْتَذِراً              والعُذْرُ عِنْدَ رَسُولِ اللهِ مَقْبولُ</a:t>
            </a:r>
            <a:endParaRPr lang="en-US" sz="1600" dirty="0">
              <a:solidFill>
                <a:schemeClr val="tx1"/>
              </a:solidFill>
              <a:cs typeface="+mj-cs"/>
            </a:endParaRPr>
          </a:p>
          <a:p>
            <a:r>
              <a:rPr lang="ar-SA" sz="1600" dirty="0">
                <a:solidFill>
                  <a:schemeClr val="tx1"/>
                </a:solidFill>
                <a:cs typeface="+mj-cs"/>
              </a:rPr>
              <a:t>مَهْلاً هَداكَ الذي أَعْطاكَ نافِلَةَ             الْقُرْآنِ فيها مَواعيظٌ وتَفُصيلُ</a:t>
            </a:r>
            <a:endParaRPr lang="en-US" sz="1600" dirty="0">
              <a:solidFill>
                <a:schemeClr val="tx1"/>
              </a:solidFill>
              <a:cs typeface="+mj-cs"/>
            </a:endParaRPr>
          </a:p>
          <a:p>
            <a:r>
              <a:rPr lang="ar-SA" sz="1600" dirty="0">
                <a:solidFill>
                  <a:schemeClr val="tx1"/>
                </a:solidFill>
                <a:cs typeface="+mj-cs"/>
              </a:rPr>
              <a:t>لا تَأْخُذَنِّي بِأَقْوالِ الوُشاة ولَمْ             أُذْنِبْ وقَدْ كَثُرَتْ فِيَّ الأقاويلُ</a:t>
            </a:r>
            <a:endParaRPr lang="en-US" sz="1600" dirty="0">
              <a:solidFill>
                <a:schemeClr val="tx1"/>
              </a:solidFill>
              <a:cs typeface="+mj-cs"/>
            </a:endParaRPr>
          </a:p>
          <a:p>
            <a:r>
              <a:rPr lang="ar-SA" sz="1600" dirty="0">
                <a:solidFill>
                  <a:schemeClr val="tx1"/>
                </a:solidFill>
                <a:cs typeface="+mj-cs"/>
              </a:rPr>
              <a:t>لَقَدْ أقْومُ مَقاماً لو يَقومُ بِه                 أرَى وأَسْمَعُ ما لم يَسْمَعِ الفيلُ</a:t>
            </a:r>
            <a:endParaRPr lang="en-US" sz="1600" dirty="0">
              <a:solidFill>
                <a:schemeClr val="tx1"/>
              </a:solidFill>
              <a:cs typeface="+mj-cs"/>
            </a:endParaRPr>
          </a:p>
          <a:p>
            <a:r>
              <a:rPr lang="ar-SA" sz="1600" dirty="0">
                <a:solidFill>
                  <a:schemeClr val="tx1"/>
                </a:solidFill>
                <a:cs typeface="+mj-cs"/>
              </a:rPr>
              <a:t>لَظَلَّ يِرْعُدُ إلاَّ أنْ يكونَ لَهُ مِنَ             الَّرسُولِ بِإِذْنِ اللهِ تَنْويلُ</a:t>
            </a:r>
            <a:endParaRPr lang="en-US" sz="1600" dirty="0">
              <a:solidFill>
                <a:schemeClr val="tx1"/>
              </a:solidFill>
              <a:cs typeface="+mj-cs"/>
            </a:endParaRPr>
          </a:p>
          <a:p>
            <a:r>
              <a:rPr lang="ar-SA" sz="1600" dirty="0">
                <a:solidFill>
                  <a:schemeClr val="tx1"/>
                </a:solidFill>
                <a:cs typeface="+mj-cs"/>
              </a:rPr>
              <a:t>حَتَّى وَضَعْتُ يَميني لا أُنازِعُهُ             في كَفِّ ذِي نَغَماتٍ قِيلُهُ القِيلُ</a:t>
            </a:r>
            <a:endParaRPr lang="en-US" sz="1600" dirty="0">
              <a:solidFill>
                <a:schemeClr val="tx1"/>
              </a:solidFill>
              <a:cs typeface="+mj-cs"/>
            </a:endParaRPr>
          </a:p>
          <a:p>
            <a:r>
              <a:rPr lang="ar-SA" sz="1600" dirty="0">
                <a:solidFill>
                  <a:schemeClr val="tx1"/>
                </a:solidFill>
                <a:cs typeface="+mj-cs"/>
              </a:rPr>
              <a:t>إنَّ الرَّسُولَ لَنورٌ يُسْتَضاءُ بِهِ             مُهَنَّدٌ مِنْ سُيوفِ اللهِ مَسْلُولُ</a:t>
            </a:r>
            <a:endParaRPr lang="en-US" sz="1600" dirty="0">
              <a:solidFill>
                <a:schemeClr val="tx1"/>
              </a:solidFill>
              <a:cs typeface="+mj-cs"/>
            </a:endParaRPr>
          </a:p>
          <a:p>
            <a:r>
              <a:rPr lang="ar-SA" sz="1600" dirty="0">
                <a:solidFill>
                  <a:schemeClr val="tx1"/>
                </a:solidFill>
                <a:cs typeface="+mj-cs"/>
              </a:rPr>
              <a:t>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3650722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pPr algn="justLow"/>
            <a:endParaRPr lang="ar-IQ" dirty="0" smtClean="0">
              <a:solidFill>
                <a:schemeClr val="tx1"/>
              </a:solidFill>
              <a:cs typeface="PT Bold Heading" pitchFamily="2" charset="-78"/>
            </a:endParaRPr>
          </a:p>
          <a:p>
            <a:pPr algn="justLow"/>
            <a:endParaRPr lang="ar-IQ" dirty="0">
              <a:solidFill>
                <a:schemeClr val="tx1"/>
              </a:solidFill>
              <a:cs typeface="PT Bold Heading" pitchFamily="2" charset="-78"/>
            </a:endParaRPr>
          </a:p>
          <a:p>
            <a:pPr algn="justLow"/>
            <a:endParaRPr lang="ar-IQ" dirty="0" smtClean="0">
              <a:solidFill>
                <a:schemeClr val="tx1"/>
              </a:solidFill>
              <a:cs typeface="PT Bold Heading" pitchFamily="2" charset="-78"/>
            </a:endParaRPr>
          </a:p>
          <a:p>
            <a:pPr algn="justLow"/>
            <a:endParaRPr lang="ar-IQ" dirty="0">
              <a:solidFill>
                <a:schemeClr val="tx1"/>
              </a:solidFill>
              <a:cs typeface="PT Bold Heading" pitchFamily="2" charset="-78"/>
            </a:endParaRPr>
          </a:p>
          <a:p>
            <a:r>
              <a:rPr lang="ar-SA" dirty="0">
                <a:solidFill>
                  <a:schemeClr val="tx1"/>
                </a:solidFill>
                <a:cs typeface="PT Bold Heading" pitchFamily="2" charset="-78"/>
              </a:rPr>
              <a:t>المحاضرة السابعة</a:t>
            </a:r>
            <a:endParaRPr lang="en-US" dirty="0">
              <a:solidFill>
                <a:schemeClr val="tx1"/>
              </a:solidFill>
              <a:cs typeface="PT Bold Heading" pitchFamily="2" charset="-78"/>
            </a:endParaRPr>
          </a:p>
          <a:p>
            <a:r>
              <a:rPr lang="ar-SA" dirty="0">
                <a:solidFill>
                  <a:schemeClr val="tx1"/>
                </a:solidFill>
                <a:cs typeface="PT Bold Heading" pitchFamily="2" charset="-78"/>
              </a:rPr>
              <a:t>عبد الله بن رواحة</a:t>
            </a:r>
            <a:endParaRPr lang="en-US" dirty="0">
              <a:solidFill>
                <a:schemeClr val="tx1"/>
              </a:solidFill>
              <a:cs typeface="PT Bold Heading" pitchFamily="2" charset="-78"/>
            </a:endParaRPr>
          </a:p>
          <a:p>
            <a:endParaRPr lang="ar-IQ" dirty="0">
              <a:solidFill>
                <a:schemeClr val="tx1"/>
              </a:solidFill>
              <a:cs typeface="PT Bold Heading" pitchFamily="2" charset="-78"/>
            </a:endParaRPr>
          </a:p>
        </p:txBody>
      </p:sp>
    </p:spTree>
    <p:extLst>
      <p:ext uri="{BB962C8B-B14F-4D97-AF65-F5344CB8AC3E}">
        <p14:creationId xmlns:p14="http://schemas.microsoft.com/office/powerpoint/2010/main" val="1488387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800" dirty="0" smtClean="0">
                <a:solidFill>
                  <a:schemeClr val="tx1"/>
                </a:solidFill>
                <a:cs typeface="+mj-cs"/>
              </a:rPr>
              <a:t>ــــ </a:t>
            </a:r>
            <a:r>
              <a:rPr lang="ar-SA" sz="1800" dirty="0">
                <a:solidFill>
                  <a:schemeClr val="tx1"/>
                </a:solidFill>
                <a:cs typeface="+mj-cs"/>
              </a:rPr>
              <a:t>عبد الله بن رواحة ــــ</a:t>
            </a:r>
            <a:endParaRPr lang="en-US" sz="1800" dirty="0">
              <a:solidFill>
                <a:schemeClr val="tx1"/>
              </a:solidFill>
              <a:cs typeface="+mj-cs"/>
            </a:endParaRPr>
          </a:p>
          <a:p>
            <a:pPr algn="justLow"/>
            <a:r>
              <a:rPr lang="ar-SA" sz="1800" dirty="0">
                <a:solidFill>
                  <a:schemeClr val="tx1"/>
                </a:solidFill>
                <a:cs typeface="+mj-cs"/>
              </a:rPr>
              <a:t>أقترن عبد الله بن رواحة بشعر الجهاد والثبات على العقيدة والمبدأ , ويتمثل في ابياته تمني الشهادة في اذهان المجاهدين , وهم يتوجهون الى الموت بقلوب راضية مطمئنة , وكان شاعراً عظيم القدر في قومه قبل الاسلام , يناقض قيس بن الخطيم , وكان في الاسلام عظيم القدر من رسول الله (ص) . أسلم عبد الله بن رواحة مبكراً ضمن من اسلم من اهل يثرب في العقبة الاولى , وشهد بدراً , والخندق , والحديبية , وعمرة القضاء والمشاهد كلها ألا الفتح وما بعده لانه قتل يوم (مؤتة) شهيداً أذ كان أمير الجيش فيها لقد كان عبد الله بن رواحة مثالاً للشاعر المسلم , فقد كان الرسول (ص) يترحم عليه ويقول (ص) : ( رحم الله عبد الله بن رواحة أنه يحب المجالس التي يتباهى بها الملائكة ) يريد كثرة ذكره لله سبحانه وتعالى وحديثه فيما يرضي الله في المجالس وثمة شواهد كثيرة تدل على حمله لواء الشعر مدافعاً عن الدين ملتزماً بالدفاع عن الحق مثلما حمل سيفه وانطلق الى قتال الاعداء .</a:t>
            </a:r>
            <a:endParaRPr lang="en-US" sz="1800" dirty="0">
              <a:solidFill>
                <a:schemeClr val="tx1"/>
              </a:solidFill>
              <a:cs typeface="+mj-cs"/>
            </a:endParaRPr>
          </a:p>
          <a:p>
            <a:pPr algn="justLow"/>
            <a:r>
              <a:rPr lang="ar-SA" sz="1800" dirty="0">
                <a:solidFill>
                  <a:schemeClr val="tx1"/>
                </a:solidFill>
                <a:cs typeface="+mj-cs"/>
              </a:rPr>
              <a:t>كان عبد الله بن رواحة مصاحباً الرسول(ص) ملازماً له , متمثلاً لتوجيهاته في الدفاع عن الدعوة والرد على إفتراءات المشركين , وحين ينشد عبد الله الرسول (ص) بيت شعر في هجاء قريش يرى سمات عدم الارتياح وجهه الشريف , فيحس بانه لم يستطع ان يوجه شعره حسب ما اراد الرسول (ص) حين جعل قومه ( قريش اثمان العباء ) فقال ابن رواحة :</a:t>
            </a:r>
            <a:endParaRPr lang="en-US" sz="1800" dirty="0">
              <a:solidFill>
                <a:schemeClr val="tx1"/>
              </a:solidFill>
              <a:cs typeface="+mj-cs"/>
            </a:endParaRPr>
          </a:p>
          <a:p>
            <a:pPr algn="justLow"/>
            <a:r>
              <a:rPr lang="ar-SA" sz="1800" dirty="0">
                <a:solidFill>
                  <a:schemeClr val="tx1"/>
                </a:solidFill>
                <a:cs typeface="+mj-cs"/>
              </a:rPr>
              <a:t>نجالد الناس عن عرض فنأسرهمْ *** فينا النبيّ وفينا تنزل السُّوَرُ</a:t>
            </a:r>
            <a:r>
              <a:rPr lang="en-US" sz="1800" dirty="0">
                <a:solidFill>
                  <a:schemeClr val="tx1"/>
                </a:solidFill>
                <a:cs typeface="+mj-cs"/>
              </a:rPr>
              <a:t/>
            </a:r>
            <a:br>
              <a:rPr lang="en-US" sz="1800" dirty="0">
                <a:solidFill>
                  <a:schemeClr val="tx1"/>
                </a:solidFill>
                <a:cs typeface="+mj-cs"/>
              </a:rPr>
            </a:br>
            <a:r>
              <a:rPr lang="ar-SA" sz="1800" dirty="0">
                <a:solidFill>
                  <a:schemeClr val="tx1"/>
                </a:solidFill>
                <a:cs typeface="+mj-cs"/>
              </a:rPr>
              <a:t>وقد علمتم بأنّا ليس غالبنا حيّ    *** من الناس إن عزّوا وإن كثروا</a:t>
            </a:r>
            <a:r>
              <a:rPr lang="en-US" sz="1800" dirty="0">
                <a:solidFill>
                  <a:schemeClr val="tx1"/>
                </a:solidFill>
                <a:cs typeface="+mj-cs"/>
              </a:rPr>
              <a:t/>
            </a:r>
            <a:br>
              <a:rPr lang="en-US" sz="1800" dirty="0">
                <a:solidFill>
                  <a:schemeClr val="tx1"/>
                </a:solidFill>
                <a:cs typeface="+mj-cs"/>
              </a:rPr>
            </a:br>
            <a:r>
              <a:rPr lang="ar-SA" sz="1800" dirty="0">
                <a:solidFill>
                  <a:schemeClr val="tx1"/>
                </a:solidFill>
                <a:cs typeface="+mj-cs"/>
              </a:rPr>
              <a:t>يا هاشمَ الخير إنّ الله فضّلكم       *** على البريّة فضلاً ما له </a:t>
            </a:r>
            <a:r>
              <a:rPr lang="ar-SA" sz="1800" dirty="0" smtClean="0">
                <a:solidFill>
                  <a:schemeClr val="tx1"/>
                </a:solidFill>
                <a:cs typeface="+mj-cs"/>
              </a:rPr>
              <a:t>غِيَرُ</a:t>
            </a:r>
            <a:endParaRPr lang="en-US" sz="1800" dirty="0" smtClean="0">
              <a:solidFill>
                <a:schemeClr val="tx1"/>
              </a:solidFill>
              <a:cs typeface="+mj-cs"/>
            </a:endParaRPr>
          </a:p>
          <a:p>
            <a:pPr algn="just"/>
            <a:r>
              <a:rPr lang="ar-SA" sz="1600" dirty="0" smtClean="0">
                <a:solidFill>
                  <a:schemeClr val="tx1"/>
                </a:solidFill>
                <a:cs typeface="+mj-cs"/>
              </a:rPr>
              <a:t>الى </a:t>
            </a:r>
            <a:r>
              <a:rPr lang="ar-SA" sz="1600" dirty="0">
                <a:solidFill>
                  <a:schemeClr val="tx1"/>
                </a:solidFill>
                <a:cs typeface="+mj-cs"/>
              </a:rPr>
              <a:t>ان يقول </a:t>
            </a:r>
            <a:r>
              <a:rPr lang="ar-SA" sz="1600" dirty="0" smtClean="0">
                <a:solidFill>
                  <a:schemeClr val="tx1"/>
                </a:solidFill>
                <a:cs typeface="+mj-cs"/>
              </a:rPr>
              <a:t>:</a:t>
            </a:r>
            <a:r>
              <a:rPr lang="en-US" sz="1600" dirty="0" smtClean="0">
                <a:solidFill>
                  <a:schemeClr val="tx1"/>
                </a:solidFill>
                <a:cs typeface="+mj-cs"/>
              </a:rPr>
              <a:t>	</a:t>
            </a:r>
            <a:r>
              <a:rPr lang="ar-IQ" sz="1600" dirty="0" smtClean="0">
                <a:solidFill>
                  <a:schemeClr val="tx1"/>
                </a:solidFill>
                <a:cs typeface="+mj-cs"/>
              </a:rPr>
              <a:t> </a:t>
            </a:r>
            <a:r>
              <a:rPr lang="en-US" sz="1600" dirty="0">
                <a:solidFill>
                  <a:schemeClr val="tx1"/>
                </a:solidFill>
                <a:cs typeface="+mj-cs"/>
              </a:rPr>
              <a:t/>
            </a:r>
            <a:br>
              <a:rPr lang="en-US" sz="1600" dirty="0">
                <a:solidFill>
                  <a:schemeClr val="tx1"/>
                </a:solidFill>
                <a:cs typeface="+mj-cs"/>
              </a:rPr>
            </a:br>
            <a:r>
              <a:rPr lang="ar-SA" sz="1600" dirty="0">
                <a:solidFill>
                  <a:schemeClr val="tx1"/>
                </a:solidFill>
                <a:cs typeface="+mj-cs"/>
              </a:rPr>
              <a:t>فثبّت الله ما آتاك مِن حسن تثبيتَ *** موسى ونصراً كالذي نُصِروا</a:t>
            </a:r>
            <a:endParaRPr lang="en-US" sz="1600" dirty="0">
              <a:solidFill>
                <a:schemeClr val="tx1"/>
              </a:solidFill>
              <a:cs typeface="+mj-cs"/>
            </a:endParaRPr>
          </a:p>
          <a:p>
            <a:pPr algn="justLow"/>
            <a:r>
              <a:rPr lang="ar-SA" sz="1600" dirty="0">
                <a:solidFill>
                  <a:schemeClr val="tx1"/>
                </a:solidFill>
                <a:cs typeface="+mj-cs"/>
              </a:rPr>
              <a:t>فاقبل على رسول الله ثم قال : وإياك فثبت الله .</a:t>
            </a:r>
            <a:endParaRPr lang="en-US" sz="1600" dirty="0">
              <a:solidFill>
                <a:schemeClr val="tx1"/>
              </a:solidFill>
              <a:cs typeface="+mj-cs"/>
            </a:endParaRPr>
          </a:p>
          <a:p>
            <a:pPr algn="justLow"/>
            <a:endParaRPr lang="ar-IQ" sz="1800" dirty="0">
              <a:solidFill>
                <a:schemeClr val="tx1"/>
              </a:solidFill>
            </a:endParaRPr>
          </a:p>
        </p:txBody>
      </p:sp>
    </p:spTree>
    <p:extLst>
      <p:ext uri="{BB962C8B-B14F-4D97-AF65-F5344CB8AC3E}">
        <p14:creationId xmlns:p14="http://schemas.microsoft.com/office/powerpoint/2010/main" val="758307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وفي هذه الابيات غير مجراها من الفخر بالقبيلة الى الفخر بالامة , وهنا ليسوا الاوس أوالخزرج وأنما هم العرب المسلمون من المهاجرين والانصار , وفخره بهم ليس لكثرة عددهم ولكن لكون رسول الله (ص) فيهم فالعدد والكثرة ليست شيئاً أزاء العقيدة .</a:t>
            </a:r>
            <a:endParaRPr lang="en-US" sz="1600" dirty="0">
              <a:solidFill>
                <a:schemeClr val="tx1"/>
              </a:solidFill>
              <a:cs typeface="+mj-cs"/>
            </a:endParaRPr>
          </a:p>
          <a:p>
            <a:pPr algn="justLow"/>
            <a:r>
              <a:rPr lang="ar-SA" sz="1600" dirty="0">
                <a:solidFill>
                  <a:schemeClr val="tx1"/>
                </a:solidFill>
                <a:cs typeface="+mj-cs"/>
              </a:rPr>
              <a:t>وان فضل بني هاشم لان الرسول (ص) منهم , وكرم الانصار لانهم نصروه اما المعاندون من مشركي قريش فقد خذلوه , وعوضه الله عنهم خيراً , وفي ختام ابياته , يؤكد فكرة الاعتراف بنبوة الانبياء .ولأبن رواحة اشعار قصار في مناسبات شتى لاتخرج عن اطار الظروف العامة التي يمر بها اهل المدينة في حربهم مع المشركين , ولكن الذي يهمنا ابياته التي صحبت خروجه الى الجهاد في اخر معركة سقط فيها شهيدا , فهي تصلح مثالاً لقصص البطولة والجهاد , ويكاد كل موقف من مواقف البطولة الذي سار فيه ابن رواحة الى (مؤتة ) قد عبر عنه بأبيات منذ استعداد جيش المسلمين للتوجه الى قتال الروم , يصحبه وداع المسلمين لهم ( صحبكم الله ودفع عنكم وردكم صالحين ) ألا ان ابن رواحة كان يسأل الله الشهادة , فيدفن بعيداً عن أهله وينال رحمة الله ودعاء المسلمين له أذا مروا بقبره وتذكروا جهده فقال :</a:t>
            </a:r>
            <a:endParaRPr lang="en-US" sz="1600" dirty="0">
              <a:solidFill>
                <a:schemeClr val="tx1"/>
              </a:solidFill>
              <a:cs typeface="+mj-cs"/>
            </a:endParaRPr>
          </a:p>
          <a:p>
            <a:pPr algn="justLow"/>
            <a:r>
              <a:rPr lang="ar-SA" sz="1600" dirty="0">
                <a:solidFill>
                  <a:schemeClr val="tx1"/>
                </a:solidFill>
                <a:cs typeface="+mj-cs"/>
              </a:rPr>
              <a:t> لَكِنَّني أَسأَلُ الرَحمَنَ مَغفِرَةً         وَضَربَةً ذاتَ فَرغٍ تَقذِفُ الزَبَدا</a:t>
            </a:r>
            <a:endParaRPr lang="en-US" sz="1600" dirty="0">
              <a:solidFill>
                <a:schemeClr val="tx1"/>
              </a:solidFill>
              <a:cs typeface="+mj-cs"/>
            </a:endParaRPr>
          </a:p>
          <a:p>
            <a:pPr algn="justLow"/>
            <a:r>
              <a:rPr lang="ar-SA" sz="1600" dirty="0">
                <a:solidFill>
                  <a:schemeClr val="tx1"/>
                </a:solidFill>
                <a:cs typeface="+mj-cs"/>
              </a:rPr>
              <a:t>أَو طَعنَةً بِيَدَي حَرّانَ مُجهِزَةً         بِحَربَةٍ تُنفِذُ الأَحشاءَ وَالكَبِدا</a:t>
            </a:r>
            <a:endParaRPr lang="en-US" sz="1600" dirty="0">
              <a:solidFill>
                <a:schemeClr val="tx1"/>
              </a:solidFill>
              <a:cs typeface="+mj-cs"/>
            </a:endParaRPr>
          </a:p>
          <a:p>
            <a:pPr algn="justLow"/>
            <a:r>
              <a:rPr lang="ar-SA" sz="1600" dirty="0">
                <a:solidFill>
                  <a:schemeClr val="tx1"/>
                </a:solidFill>
                <a:cs typeface="+mj-cs"/>
              </a:rPr>
              <a:t>حَتّى يُقالَ إِذا مَرّوا عَلى جَدَثي      أَرشَدَهُ اللَهُ مِن غازٍ وَقَد رَشَدا</a:t>
            </a:r>
            <a:endParaRPr lang="en-US" sz="1600" dirty="0">
              <a:solidFill>
                <a:schemeClr val="tx1"/>
              </a:solidFill>
              <a:cs typeface="+mj-cs"/>
            </a:endParaRPr>
          </a:p>
          <a:p>
            <a:pPr algn="justLow"/>
            <a:r>
              <a:rPr lang="ar-SA" sz="1600" dirty="0">
                <a:solidFill>
                  <a:schemeClr val="tx1"/>
                </a:solidFill>
                <a:cs typeface="+mj-cs"/>
              </a:rPr>
              <a:t>ولابن رواحة شعر اخر في وداع الرسول (ص) وابيات يصف مسير الجيش الى الشام واصرارهم على حرب الروم . على تمنيه الشهادة في سبيل الله , ونراه في ابيات يخاطب ناقته متخيلاً نهاية رحلته السعيدة :</a:t>
            </a:r>
            <a:endParaRPr lang="en-US" sz="1600" dirty="0">
              <a:solidFill>
                <a:schemeClr val="tx1"/>
              </a:solidFill>
              <a:cs typeface="+mj-cs"/>
            </a:endParaRPr>
          </a:p>
          <a:p>
            <a:pPr algn="justLow"/>
            <a:r>
              <a:rPr lang="ar-SA" sz="1600" dirty="0">
                <a:solidFill>
                  <a:schemeClr val="tx1"/>
                </a:solidFill>
                <a:cs typeface="+mj-cs"/>
              </a:rPr>
              <a:t>إذا أدنيتني وحملت رحلي             مسيرة أربع بعد الحســاء</a:t>
            </a:r>
            <a:endParaRPr lang="en-US" sz="1600" dirty="0">
              <a:solidFill>
                <a:schemeClr val="tx1"/>
              </a:solidFill>
              <a:cs typeface="+mj-cs"/>
            </a:endParaRPr>
          </a:p>
          <a:p>
            <a:pPr algn="justLow"/>
            <a:r>
              <a:rPr lang="ar-SA" sz="1600" dirty="0">
                <a:solidFill>
                  <a:schemeClr val="tx1"/>
                </a:solidFill>
                <a:cs typeface="+mj-cs"/>
              </a:rPr>
              <a:t>فشأنك فانعمي وخلاك ذم             ولا أرجع إلى أهلي ورائـي</a:t>
            </a:r>
            <a:endParaRPr lang="en-US" sz="1600" dirty="0">
              <a:solidFill>
                <a:schemeClr val="tx1"/>
              </a:solidFill>
              <a:cs typeface="+mj-cs"/>
            </a:endParaRPr>
          </a:p>
          <a:p>
            <a:pPr algn="justLow"/>
            <a:r>
              <a:rPr lang="ar-SA" sz="1600" dirty="0">
                <a:solidFill>
                  <a:schemeClr val="tx1"/>
                </a:solidFill>
                <a:cs typeface="+mj-cs"/>
              </a:rPr>
              <a:t>ويمكن ان يفسر احساس ابن رواحة بدنو استشهاده بسبب كونه قائداً فارساً , مدركاً طبيعة المعركة التي وجهه اليها الرسول (ص) والرسول نفسه قد قدر خطورة المعركة فعين لها ثلاث قواد وهم جعفر بن ابي طالب , فاذا قتل فزيد , فإذا قتل فعبد الله بن رواحة , وحين تبدأ المعركة يتقدم ابن رواحة جماعته وكأنه يتقدم الى الجنة ويتخيل نعيمها وشرابها البارد , ويتشوق اليها قائلاً :</a:t>
            </a:r>
            <a:endParaRPr lang="en-US" sz="1600" dirty="0">
              <a:solidFill>
                <a:schemeClr val="tx1"/>
              </a:solidFill>
              <a:cs typeface="+mj-cs"/>
            </a:endParaRPr>
          </a:p>
          <a:p>
            <a:pPr algn="justLow"/>
            <a:r>
              <a:rPr lang="ar-SA" sz="1600" dirty="0">
                <a:solidFill>
                  <a:schemeClr val="tx1"/>
                </a:solidFill>
                <a:cs typeface="+mj-cs"/>
              </a:rPr>
              <a:t>يا حبذا الجنة واقترابها * طيبة وبارداً شرابها</a:t>
            </a:r>
            <a:endParaRPr lang="en-US" sz="1600" dirty="0">
              <a:solidFill>
                <a:schemeClr val="tx1"/>
              </a:solidFill>
              <a:cs typeface="+mj-cs"/>
            </a:endParaRPr>
          </a:p>
          <a:p>
            <a:pPr algn="justLow"/>
            <a:r>
              <a:rPr lang="ar-SA" sz="1600" dirty="0">
                <a:solidFill>
                  <a:schemeClr val="tx1"/>
                </a:solidFill>
                <a:cs typeface="+mj-cs"/>
              </a:rPr>
              <a:t>والروم قد دنا عذابها * كافرة بعيدة أنسابها</a:t>
            </a:r>
            <a:endParaRPr lang="en-US" sz="1600" dirty="0">
              <a:solidFill>
                <a:schemeClr val="tx1"/>
              </a:solidFill>
              <a:cs typeface="+mj-cs"/>
            </a:endParaRPr>
          </a:p>
          <a:p>
            <a:pPr algn="justLow"/>
            <a:r>
              <a:rPr lang="ar-SA" sz="1600" dirty="0">
                <a:solidFill>
                  <a:schemeClr val="tx1"/>
                </a:solidFill>
                <a:cs typeface="+mj-cs"/>
              </a:rPr>
              <a:t>علي إذا لاقيتها ضرابها*</a:t>
            </a:r>
            <a:r>
              <a:rPr lang="en-US" sz="1600" dirty="0">
                <a:solidFill>
                  <a:schemeClr val="tx1"/>
                </a:solidFill>
                <a:cs typeface="+mj-cs"/>
              </a:rPr>
              <a:t> *</a:t>
            </a:r>
          </a:p>
          <a:p>
            <a:pPr algn="justLow"/>
            <a:endParaRPr lang="ar-IQ" sz="1600" dirty="0">
              <a:solidFill>
                <a:schemeClr val="tx1"/>
              </a:solidFill>
              <a:cs typeface="+mj-cs"/>
            </a:endParaRPr>
          </a:p>
        </p:txBody>
      </p:sp>
    </p:spTree>
    <p:extLst>
      <p:ext uri="{BB962C8B-B14F-4D97-AF65-F5344CB8AC3E}">
        <p14:creationId xmlns:p14="http://schemas.microsoft.com/office/powerpoint/2010/main" val="35943684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ثم يستشهد جعفر فيتناول زيد الراية , ويستشهد أيضاً ويأتي دور ابن رواحة , قد اشتدت المعركة واحتدم القتال , فيقسم الله ان يتغلب على لحظات ضعف قد تعتري مشاعره , وتراوده نفسه فيذكرها بنعيم الجنة ويرغبها بالشهادة :</a:t>
            </a:r>
            <a:endParaRPr lang="en-US" sz="1600" dirty="0">
              <a:solidFill>
                <a:schemeClr val="tx1"/>
              </a:solidFill>
              <a:cs typeface="+mj-cs"/>
            </a:endParaRPr>
          </a:p>
          <a:p>
            <a:pPr algn="justLow"/>
            <a:r>
              <a:rPr lang="ar-SA" sz="1600" dirty="0">
                <a:solidFill>
                  <a:schemeClr val="tx1"/>
                </a:solidFill>
                <a:cs typeface="+mj-cs"/>
              </a:rPr>
              <a:t>أقسمــــــــت يا نفس لتنزلنه * لتنزلن أو لتكرهنه</a:t>
            </a:r>
            <a:endParaRPr lang="en-US" sz="1600" dirty="0">
              <a:solidFill>
                <a:schemeClr val="tx1"/>
              </a:solidFill>
              <a:cs typeface="+mj-cs"/>
            </a:endParaRPr>
          </a:p>
          <a:p>
            <a:pPr algn="justLow"/>
            <a:r>
              <a:rPr lang="ar-SA" sz="1600" dirty="0">
                <a:solidFill>
                  <a:schemeClr val="tx1"/>
                </a:solidFill>
                <a:cs typeface="+mj-cs"/>
              </a:rPr>
              <a:t>إن أجلب الناس وشدوا الرنه * ما لي أراك تكرهين الجنة</a:t>
            </a:r>
            <a:endParaRPr lang="en-US" sz="1600" dirty="0">
              <a:solidFill>
                <a:schemeClr val="tx1"/>
              </a:solidFill>
              <a:cs typeface="+mj-cs"/>
            </a:endParaRPr>
          </a:p>
          <a:p>
            <a:pPr algn="justLow"/>
            <a:r>
              <a:rPr lang="ar-SA" sz="1600" dirty="0">
                <a:solidFill>
                  <a:schemeClr val="tx1"/>
                </a:solidFill>
                <a:cs typeface="+mj-cs"/>
              </a:rPr>
              <a:t>قد طال ما قد كنت مطمئنة * هل أنت إلا نطفة في شنه</a:t>
            </a:r>
            <a:endParaRPr lang="en-US" sz="1600" dirty="0">
              <a:solidFill>
                <a:schemeClr val="tx1"/>
              </a:solidFill>
              <a:cs typeface="+mj-cs"/>
            </a:endParaRPr>
          </a:p>
          <a:p>
            <a:pPr algn="justLow"/>
            <a:r>
              <a:rPr lang="ar-SA" sz="1600" dirty="0">
                <a:solidFill>
                  <a:schemeClr val="tx1"/>
                </a:solidFill>
                <a:cs typeface="+mj-cs"/>
              </a:rPr>
              <a:t>ويلاحظ في هذه المقطوعة صدق عاطفته , وعفويته في التعبير عن احساسه في ذلك الموقف الحرج , وهو بهذا يسبق شعراء الخوارج في تمنيهم الشهادة وتمثلهم بالجنة , وهكذا يمضي ابن رواحة في طريق الشهادة تاركاً اشعاراً لم تكن في عداد القصائد الطوال ويستوي في هذا الحكم شعره الذي قاله قبل الاسلام وبعده , فاطول قصيدة له هي قصيدته الدالية قبل الاسلام وتقع في تسع ابيات , واطول قصيدة له في الاسلام كانت في رثاء حمزة وتقع في ستة عشر بيتاً . </a:t>
            </a:r>
            <a:endParaRPr lang="en-US" sz="1600" dirty="0">
              <a:solidFill>
                <a:schemeClr val="tx1"/>
              </a:solidFill>
              <a:cs typeface="+mj-cs"/>
            </a:endParaRPr>
          </a:p>
          <a:p>
            <a:pPr algn="justLow"/>
            <a:r>
              <a:rPr lang="ar-SA" sz="1600" dirty="0">
                <a:solidFill>
                  <a:schemeClr val="tx1"/>
                </a:solidFill>
                <a:cs typeface="+mj-cs"/>
              </a:rPr>
              <a:t>وقد حاول بعض الباحثين تعليل قلة اشعار ابن رواحة , فذكر الدكتور يحيى الجبوري سببين اولهما ضياع شعر ابن رواحة اعتماداً على ما رواه ابو الفرج الاصفهاني وهو ان اهون الشعر على قريش قبل الاسلام شعر عبد الله , وان اشد الشعر عليها شعر صاحبيه حسان بن ثابت وكعب بن مالك لانهما كانا يهجوان بالمثالب . </a:t>
            </a:r>
            <a:endParaRPr lang="en-US" sz="1600" dirty="0">
              <a:solidFill>
                <a:schemeClr val="tx1"/>
              </a:solidFill>
              <a:cs typeface="+mj-cs"/>
            </a:endParaRPr>
          </a:p>
          <a:p>
            <a:pPr algn="justLow"/>
            <a:r>
              <a:rPr lang="ar-SA" sz="1600" dirty="0">
                <a:solidFill>
                  <a:schemeClr val="tx1"/>
                </a:solidFill>
                <a:cs typeface="+mj-cs"/>
              </a:rPr>
              <a:t>والسبب الثاني هو قلة شعر عبد الله بعد الاسلام لانه كان يتأثم من يقول الشعر اعتماداً على مانقله ابن سعد من ان رسول الله (ص) قال لعبد الله : أنزل فحرك بنا الركاب . قال : يارسول الله أني قد تركت ذلك .</a:t>
            </a:r>
            <a:endParaRPr lang="en-US" sz="1600" dirty="0">
              <a:solidFill>
                <a:schemeClr val="tx1"/>
              </a:solidFill>
              <a:cs typeface="+mj-cs"/>
            </a:endParaRPr>
          </a:p>
          <a:p>
            <a:pPr algn="justLow"/>
            <a:r>
              <a:rPr lang="ar-SA" sz="1600" dirty="0">
                <a:solidFill>
                  <a:schemeClr val="tx1"/>
                </a:solidFill>
                <a:cs typeface="+mj-cs"/>
              </a:rPr>
              <a:t>واضاف باحث سبب ثالث رجحه على السببين السابقين وهو قلة ماوصل الينا من شعر عبد الله بسبب قصر الفترة الزمنية التي عاشها في كنف الاسلام على خلاف صاحبيه حسان وكعب الذين امتد بهما العمر الى فترة متأخرة . ويبدوا ان شعر عبد الله بن رواحة قبل الاسلام وبعده قد ضاع معظمه شأنه شأن كثير من الشعراء الذين ذكرهم ابن سلام وعدهم من الفحول ولا نجد لهم فيما وصل الينا الا اسمائهم .</a:t>
            </a:r>
            <a:endParaRPr lang="en-US" sz="1600" dirty="0">
              <a:solidFill>
                <a:schemeClr val="tx1"/>
              </a:solidFill>
              <a:cs typeface="+mj-cs"/>
            </a:endParaRPr>
          </a:p>
          <a:p>
            <a:pPr algn="justLow"/>
            <a:r>
              <a:rPr lang="ar-SA" sz="1600" dirty="0">
                <a:solidFill>
                  <a:schemeClr val="tx1"/>
                </a:solidFill>
                <a:cs typeface="+mj-cs"/>
              </a:rPr>
              <a:t>وشعره الذي قاله في عصر الدعوة يمتاز بقوة التعبير عن المواقف اكثر من شعره الذي قاله قبل الاسلام , مثل قصيدته التي قالها قبل الاسلام ومطلعها :</a:t>
            </a:r>
            <a:endParaRPr lang="en-US" sz="1600" dirty="0">
              <a:solidFill>
                <a:schemeClr val="tx1"/>
              </a:solidFill>
              <a:cs typeface="+mj-cs"/>
            </a:endParaRPr>
          </a:p>
          <a:p>
            <a:pPr algn="justLow"/>
            <a:r>
              <a:rPr lang="ar-SA" sz="1600" dirty="0">
                <a:solidFill>
                  <a:schemeClr val="tx1"/>
                </a:solidFill>
                <a:cs typeface="+mj-cs"/>
              </a:rPr>
              <a:t>تذكر بعدما شطت نجودا             وكانت تيمت قلبي وليدا </a:t>
            </a:r>
            <a:endParaRPr lang="ar-IQ" sz="1600" dirty="0">
              <a:solidFill>
                <a:schemeClr val="tx1"/>
              </a:solidFill>
              <a:cs typeface="+mj-cs"/>
            </a:endParaRPr>
          </a:p>
        </p:txBody>
      </p:sp>
    </p:spTree>
    <p:extLst>
      <p:ext uri="{BB962C8B-B14F-4D97-AF65-F5344CB8AC3E}">
        <p14:creationId xmlns:p14="http://schemas.microsoft.com/office/powerpoint/2010/main" val="20329185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algn="justLow"/>
            <a:r>
              <a:rPr lang="ar-SA" sz="1600" dirty="0">
                <a:solidFill>
                  <a:schemeClr val="tx1"/>
                </a:solidFill>
              </a:rPr>
              <a:t>وقد ناقض فيها قصيدة قيس بن الحُطيم ومطلعها :</a:t>
            </a:r>
            <a:endParaRPr lang="en-US" sz="1600" dirty="0">
              <a:solidFill>
                <a:schemeClr val="tx1"/>
              </a:solidFill>
            </a:endParaRPr>
          </a:p>
          <a:p>
            <a:pPr algn="justLow"/>
            <a:r>
              <a:rPr lang="ar-SA" sz="1600" dirty="0">
                <a:solidFill>
                  <a:schemeClr val="tx1"/>
                </a:solidFill>
              </a:rPr>
              <a:t>صرمت اليوم حبلك من كلودا        لتبدل حبلها حبلا جديدا      </a:t>
            </a:r>
            <a:endParaRPr lang="en-US" sz="1600" dirty="0">
              <a:solidFill>
                <a:schemeClr val="tx1"/>
              </a:solidFill>
            </a:endParaRPr>
          </a:p>
          <a:p>
            <a:pPr algn="justLow"/>
            <a:r>
              <a:rPr lang="ar-SA" sz="1600" dirty="0">
                <a:solidFill>
                  <a:schemeClr val="tx1"/>
                </a:solidFill>
              </a:rPr>
              <a:t>وهناك مقطوعة اخرى يظن انها تكملة للمقطوعة الاولى ليكونا مقدمة القصيدة فيذكر المشاعر لأن صاحبته ضنينة عليه باللقاء شأن الشعراء الاخرين الذين يصفون صاحباتهم بالتمنع , فيجمعون فيهن الجمال والحب والنفس بما يحمله ذلك من كرامة وعفة , ثم ينتقل بعدها الى الفخر بقيلته مثل وصفها بالكرم والحسب والبأس على الاعداء والبيان في الخطابة والوفاء في العهد والأخذ بالثأر وكثرة العدد والعدة , فقال :-</a:t>
            </a:r>
            <a:endParaRPr lang="en-US" sz="1600" dirty="0">
              <a:solidFill>
                <a:schemeClr val="tx1"/>
              </a:solidFill>
            </a:endParaRPr>
          </a:p>
          <a:p>
            <a:pPr algn="justLow"/>
            <a:r>
              <a:rPr lang="ar-SA" sz="1600" dirty="0">
                <a:solidFill>
                  <a:schemeClr val="tx1"/>
                </a:solidFill>
              </a:rPr>
              <a:t>وقد علم القبائل غير فخر                   إذا لم تلق ماثلة ركودا </a:t>
            </a:r>
            <a:endParaRPr lang="en-US" sz="1600" dirty="0">
              <a:solidFill>
                <a:schemeClr val="tx1"/>
              </a:solidFill>
            </a:endParaRPr>
          </a:p>
          <a:p>
            <a:pPr algn="justLow"/>
            <a:r>
              <a:rPr lang="ar-SA" sz="1600" dirty="0">
                <a:solidFill>
                  <a:schemeClr val="tx1"/>
                </a:solidFill>
              </a:rPr>
              <a:t>بأنا نخرج الشتوات منا                      اذا ما استحكمت حباً وجودا </a:t>
            </a:r>
            <a:endParaRPr lang="en-US" sz="1600" dirty="0">
              <a:solidFill>
                <a:schemeClr val="tx1"/>
              </a:solidFill>
            </a:endParaRPr>
          </a:p>
          <a:p>
            <a:pPr algn="justLow"/>
            <a:r>
              <a:rPr lang="ar-SA" sz="1600" dirty="0">
                <a:solidFill>
                  <a:schemeClr val="tx1"/>
                </a:solidFill>
              </a:rPr>
              <a:t>قدوراً تغرق الاوصال فيها                  خضيباً لونها بيضاً وسودا</a:t>
            </a:r>
            <a:endParaRPr lang="en-US" sz="1600" dirty="0">
              <a:solidFill>
                <a:schemeClr val="tx1"/>
              </a:solidFill>
            </a:endParaRPr>
          </a:p>
          <a:p>
            <a:pPr algn="justLow"/>
            <a:r>
              <a:rPr lang="ar-SA" sz="1600" dirty="0">
                <a:solidFill>
                  <a:schemeClr val="tx1"/>
                </a:solidFill>
              </a:rPr>
              <a:t>اذا نرعى لثأر أو لجار                     فنحن الأكثرون بها عديدا</a:t>
            </a:r>
            <a:endParaRPr lang="en-US" sz="1600" dirty="0">
              <a:solidFill>
                <a:schemeClr val="tx1"/>
              </a:solidFill>
            </a:endParaRPr>
          </a:p>
          <a:p>
            <a:pPr algn="justLow"/>
            <a:r>
              <a:rPr lang="ar-SA" sz="1600" dirty="0">
                <a:solidFill>
                  <a:schemeClr val="tx1"/>
                </a:solidFill>
              </a:rPr>
              <a:t>ويلاحظ ان هذه الابيات تخلو من الصور الفنية أو التعمق في اوصافها وأنما هو بصدد ذكر المآثر القبلية أو تعددها . ولغتهُ سهلة تمثل لغة المدينة المتحضرة بالنسبة الى لغة البادية . أما قصيدته في رثاء حمزة وجدنا فيها تطوراً في مفردات لغتها الشعرية ومعانيها وفي أطار العام تبدو سهلة , ورقيقة , قال :</a:t>
            </a:r>
            <a:endParaRPr lang="en-US" sz="1600" dirty="0">
              <a:solidFill>
                <a:schemeClr val="tx1"/>
              </a:solidFill>
            </a:endParaRPr>
          </a:p>
          <a:p>
            <a:pPr algn="justLow"/>
            <a:r>
              <a:rPr lang="ar-SA" sz="1600" dirty="0">
                <a:solidFill>
                  <a:schemeClr val="tx1"/>
                </a:solidFill>
              </a:rPr>
              <a:t>بكت عيني وحق لها بكاها              وما يغني البكاء ولا العويل </a:t>
            </a:r>
            <a:endParaRPr lang="en-US" sz="1600" dirty="0">
              <a:solidFill>
                <a:schemeClr val="tx1"/>
              </a:solidFill>
            </a:endParaRPr>
          </a:p>
          <a:p>
            <a:pPr algn="justLow"/>
            <a:r>
              <a:rPr lang="ar-SA" sz="1600" dirty="0">
                <a:solidFill>
                  <a:schemeClr val="tx1"/>
                </a:solidFill>
              </a:rPr>
              <a:t>على أسد الأهلة غداة قالوا             أحمزة ذاكم الرجلُ القتيلُ</a:t>
            </a:r>
            <a:endParaRPr lang="en-US" sz="1600" dirty="0">
              <a:solidFill>
                <a:schemeClr val="tx1"/>
              </a:solidFill>
            </a:endParaRPr>
          </a:p>
          <a:p>
            <a:pPr algn="justLow"/>
            <a:r>
              <a:rPr lang="ar-SA" sz="1600" dirty="0">
                <a:solidFill>
                  <a:schemeClr val="tx1"/>
                </a:solidFill>
              </a:rPr>
              <a:t>أصيب المسلمون به جميعاً            هناك وقد أصيب به الرسولُ</a:t>
            </a:r>
            <a:endParaRPr lang="en-US" sz="1600" dirty="0">
              <a:solidFill>
                <a:schemeClr val="tx1"/>
              </a:solidFill>
            </a:endParaRPr>
          </a:p>
          <a:p>
            <a:pPr algn="justLow"/>
            <a:r>
              <a:rPr lang="ar-SA" sz="1600" dirty="0">
                <a:solidFill>
                  <a:schemeClr val="tx1"/>
                </a:solidFill>
              </a:rPr>
              <a:t>والابيات تنم عن صدق عاطفي تحدث فيها بلغة الجماعة بعيداً عن الروح القبلية , وكانت سبب هذه الابيات متنازع عليها فهي تنسب ايضاً لكعب بن مالك ولحسان بن ثابت . وسبب ذلك ان استشهاد حمزة (ع) قد أثار الشعراء , فرثوه جميعاً</a:t>
            </a:r>
            <a:endParaRPr lang="en-US" sz="1600" dirty="0">
              <a:solidFill>
                <a:schemeClr val="tx1"/>
              </a:solidFill>
            </a:endParaRPr>
          </a:p>
          <a:p>
            <a:pPr algn="justLow"/>
            <a:r>
              <a:rPr lang="ar-SA" sz="1600" dirty="0">
                <a:solidFill>
                  <a:schemeClr val="tx1"/>
                </a:solidFill>
              </a:rPr>
              <a:t>* مميزات أشعاره *</a:t>
            </a:r>
            <a:endParaRPr lang="en-US" sz="1600" dirty="0">
              <a:solidFill>
                <a:schemeClr val="tx1"/>
              </a:solidFill>
            </a:endParaRPr>
          </a:p>
          <a:p>
            <a:pPr algn="justLow"/>
            <a:r>
              <a:rPr lang="ar-SA" sz="1600" dirty="0">
                <a:solidFill>
                  <a:schemeClr val="tx1"/>
                </a:solidFill>
              </a:rPr>
              <a:t>واذا اردنا ان نتبين مميزات اشعاره على قلة ما وصل منها وجدناها تتمثل بكونها مقطوعات قصار لاقصائد طوال , وهو يميل الى الرجز لسبب ارتباطه باحداث الحرب والنزال وصلاحية الرجز لمثل هذا الموقف , وكما ان شعره خال من المقدمات الطللية لانه الغى المقدمة اساساً عنده , اما هجاؤه للمشركين فهو قليل ولا يصلح للهجاء بسبب اخفاقه في اختيار الصور التي تحط من قيمة  </a:t>
            </a:r>
            <a:endParaRPr lang="en-US" sz="1600" dirty="0">
              <a:solidFill>
                <a:schemeClr val="tx1"/>
              </a:solidFill>
            </a:endParaRPr>
          </a:p>
          <a:p>
            <a:pPr algn="justLow"/>
            <a:r>
              <a:rPr lang="ar-SA" sz="1600" dirty="0">
                <a:solidFill>
                  <a:schemeClr val="tx1"/>
                </a:solidFill>
              </a:rPr>
              <a:t> </a:t>
            </a:r>
            <a:endParaRPr lang="en-US" sz="1600" dirty="0">
              <a:solidFill>
                <a:schemeClr val="tx1"/>
              </a:solidFill>
            </a:endParaRPr>
          </a:p>
          <a:p>
            <a:pPr algn="justLow"/>
            <a:r>
              <a:rPr lang="ar-SA" sz="1600" dirty="0">
                <a:solidFill>
                  <a:schemeClr val="tx1"/>
                </a:solidFill>
              </a:rPr>
              <a:t> </a:t>
            </a:r>
            <a:endParaRPr lang="en-US" sz="1600" dirty="0">
              <a:solidFill>
                <a:schemeClr val="tx1"/>
              </a:solidFill>
            </a:endParaRPr>
          </a:p>
          <a:p>
            <a:pPr algn="justLow"/>
            <a:endParaRPr lang="ar-IQ" sz="1600" dirty="0">
              <a:solidFill>
                <a:schemeClr val="tx1"/>
              </a:solidFill>
            </a:endParaRPr>
          </a:p>
        </p:txBody>
      </p:sp>
    </p:spTree>
    <p:extLst>
      <p:ext uri="{BB962C8B-B14F-4D97-AF65-F5344CB8AC3E}">
        <p14:creationId xmlns:p14="http://schemas.microsoft.com/office/powerpoint/2010/main" val="260507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800" dirty="0">
                <a:solidFill>
                  <a:schemeClr val="tx1"/>
                </a:solidFill>
              </a:rPr>
              <a:t>تحديد مصطلح الأدب الإسلامي</a:t>
            </a:r>
            <a:endParaRPr lang="en-US" sz="1800" dirty="0">
              <a:solidFill>
                <a:schemeClr val="tx1"/>
              </a:solidFill>
            </a:endParaRPr>
          </a:p>
          <a:p>
            <a:pPr algn="justLow"/>
            <a:r>
              <a:rPr lang="ar-SA" sz="1800" dirty="0">
                <a:solidFill>
                  <a:schemeClr val="tx1"/>
                </a:solidFill>
              </a:rPr>
              <a:t>الأدب الإسلامي :</a:t>
            </a:r>
            <a:endParaRPr lang="en-US" sz="1800" dirty="0">
              <a:solidFill>
                <a:schemeClr val="tx1"/>
              </a:solidFill>
            </a:endParaRPr>
          </a:p>
          <a:p>
            <a:pPr algn="justLow"/>
            <a:r>
              <a:rPr lang="ar-SA" sz="1800" dirty="0">
                <a:solidFill>
                  <a:schemeClr val="tx1"/>
                </a:solidFill>
              </a:rPr>
              <a:t>وهو الأدب الذي كتب باللغة العربية منذ ظهور الإسلام حتى أواخر الدولة الأموية , ويدخل ضمنه الأدب العربي الملتزم بالدعوة الإسلامية والمدافع عن الإسلام , والمتأثر بمبادئه . كما يدخل فيه الأدب الذي قيل في هذا العصر دون أن يكون للإسلام فيه أثر كبير , وإنما يدرج ضمن هذا العصر تاريخيا لأنه قيل في العصر الإسلامي . ويدرس الباحثون الأدب الأموي ضمن اطار الأدب الإسلامي , ولعلهم في هذا يعدونه امتداداً للأدب الإسلامي مع ما وجد فيه من تيارات أدبية وفكرية جديدة أو متطورة نتيجة التغيرات التي طرأت في هذا العصر .</a:t>
            </a:r>
            <a:endParaRPr lang="en-US" sz="1800" dirty="0">
              <a:solidFill>
                <a:schemeClr val="tx1"/>
              </a:solidFill>
            </a:endParaRPr>
          </a:p>
          <a:p>
            <a:pPr algn="justLow"/>
            <a:r>
              <a:rPr lang="ar-SA" sz="1800" dirty="0">
                <a:solidFill>
                  <a:schemeClr val="tx1"/>
                </a:solidFill>
              </a:rPr>
              <a:t>إما التطور الذي طرأ على اتجاهات الشعر في العصر الأموي فهو استمرار لتيارات عرفت في عصر ما قبل الإسلام , وأصابها شيء من التجديد والتغيير . أو بالاحرى استحدثت وتطورت منذ ظهور الإسلام كما هو واضح في التيارات التي صاحبت الشعر السياسي الذي أضفى شعراؤه مسحة إسلامية على دعواهم واشعارهم .</a:t>
            </a:r>
            <a:endParaRPr lang="en-US" sz="1800" dirty="0">
              <a:solidFill>
                <a:schemeClr val="tx1"/>
              </a:solidFill>
            </a:endParaRPr>
          </a:p>
          <a:p>
            <a:pPr algn="justLow"/>
            <a:r>
              <a:rPr lang="ar-SA" sz="1800" dirty="0">
                <a:solidFill>
                  <a:schemeClr val="tx1"/>
                </a:solidFill>
              </a:rPr>
              <a:t>وبذلك يكون مصطلح ألأدب الإسلامي منهجاً تاريخياً يقصد منه تيسير دراسة ألأدب العربي عبر حلقات تاريخية معينة . وقد بدأ المتشدقون للكتابة على وفق هذا التقسيم التأريخي , فقسموا الأدب على عصور أدبية تتفق مع العصور السياسية وتبعهم المؤلفون العرب . كما نجد ذلك واضحاً في كتب تاريخ  الأدب العربي   ( لبروكلمان ) , أو ( جرجي زيدان ) أو ( محمود مصطفى ) أو ( شوقي ضيف ) وغيرهم .</a:t>
            </a:r>
            <a:endParaRPr lang="en-US" sz="1800" dirty="0">
              <a:solidFill>
                <a:schemeClr val="tx1"/>
              </a:solidFill>
            </a:endParaRPr>
          </a:p>
          <a:p>
            <a:pPr algn="justLow"/>
            <a:r>
              <a:rPr lang="ar-SA" sz="1800" dirty="0">
                <a:solidFill>
                  <a:schemeClr val="tx1"/>
                </a:solidFill>
              </a:rPr>
              <a:t>وتقسيم الأدب إلى عصور تاريخية منهج له أخطاؤه , إذ من الصعب جداً أن نفصل النصوص الأدبية عن سنوات التاريخ الحاسمة لأن التغيرات السياسية التي تحدث أنظمة جديدة قد لاتترك صداها ألا بعد مدة تطول أو تقصر حسب تلبية الشعراء وأنفعالهم مع الأحداث السياسية . وقد لجأنا الى هذا التقسيم في هذه الدراسة لغاية تعليمية . </a:t>
            </a:r>
            <a:endParaRPr lang="en-US" sz="1800" dirty="0">
              <a:solidFill>
                <a:schemeClr val="tx1"/>
              </a:solidFill>
            </a:endParaRPr>
          </a:p>
          <a:p>
            <a:pPr algn="justLow"/>
            <a:r>
              <a:rPr lang="ar-SA" sz="1800" dirty="0">
                <a:solidFill>
                  <a:schemeClr val="tx1"/>
                </a:solidFill>
              </a:rPr>
              <a:t>وهناك ملاحظات تخص مرحلة صدر الإسلام أكثر من مرحلة الأدب الأموي وهي كما يأتي :-</a:t>
            </a:r>
            <a:endParaRPr lang="en-US" sz="1800" dirty="0">
              <a:solidFill>
                <a:schemeClr val="tx1"/>
              </a:solidFill>
            </a:endParaRPr>
          </a:p>
          <a:p>
            <a:pPr algn="justLow"/>
            <a:r>
              <a:rPr lang="ar-SA" sz="1800" dirty="0">
                <a:solidFill>
                  <a:schemeClr val="tx1"/>
                </a:solidFill>
              </a:rPr>
              <a:t> </a:t>
            </a:r>
            <a:endParaRPr lang="en-US" sz="1800" dirty="0">
              <a:solidFill>
                <a:schemeClr val="tx1"/>
              </a:solidFill>
            </a:endParaRPr>
          </a:p>
          <a:p>
            <a:pPr algn="justLow"/>
            <a:endParaRPr lang="ar-IQ" sz="1800" dirty="0">
              <a:solidFill>
                <a:schemeClr val="tx1"/>
              </a:solidFill>
            </a:endParaRPr>
          </a:p>
        </p:txBody>
      </p:sp>
    </p:spTree>
    <p:extLst>
      <p:ext uri="{BB962C8B-B14F-4D97-AF65-F5344CB8AC3E}">
        <p14:creationId xmlns:p14="http://schemas.microsoft.com/office/powerpoint/2010/main" val="43036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endParaRPr lang="ar-IQ" sz="2400" dirty="0" smtClean="0">
              <a:solidFill>
                <a:schemeClr val="tx1"/>
              </a:solidFill>
              <a:cs typeface="PT Bold Heading" pitchFamily="2" charset="-78"/>
            </a:endParaRPr>
          </a:p>
          <a:p>
            <a:pPr algn="justLow"/>
            <a:endParaRPr lang="ar-IQ" sz="2400" dirty="0">
              <a:solidFill>
                <a:schemeClr val="tx1"/>
              </a:solidFill>
              <a:cs typeface="PT Bold Heading" pitchFamily="2" charset="-78"/>
            </a:endParaRPr>
          </a:p>
          <a:p>
            <a:pPr algn="justLow"/>
            <a:endParaRPr lang="ar-IQ" sz="2400" dirty="0" smtClean="0">
              <a:solidFill>
                <a:schemeClr val="tx1"/>
              </a:solidFill>
              <a:cs typeface="PT Bold Heading" pitchFamily="2" charset="-78"/>
            </a:endParaRPr>
          </a:p>
          <a:p>
            <a:pPr algn="justLow"/>
            <a:endParaRPr lang="ar-IQ" sz="2400" dirty="0">
              <a:solidFill>
                <a:schemeClr val="tx1"/>
              </a:solidFill>
              <a:cs typeface="PT Bold Heading" pitchFamily="2" charset="-78"/>
            </a:endParaRPr>
          </a:p>
          <a:p>
            <a:pPr algn="justLow"/>
            <a:endParaRPr lang="ar-IQ" sz="2400" dirty="0" smtClean="0">
              <a:solidFill>
                <a:schemeClr val="tx1"/>
              </a:solidFill>
              <a:cs typeface="PT Bold Heading" pitchFamily="2" charset="-78"/>
            </a:endParaRPr>
          </a:p>
          <a:p>
            <a:pPr algn="justLow"/>
            <a:endParaRPr lang="ar-IQ" sz="2400" dirty="0">
              <a:solidFill>
                <a:schemeClr val="tx1"/>
              </a:solidFill>
              <a:cs typeface="PT Bold Heading" pitchFamily="2" charset="-78"/>
            </a:endParaRPr>
          </a:p>
          <a:p>
            <a:r>
              <a:rPr lang="ar-SA" sz="2400" dirty="0">
                <a:solidFill>
                  <a:schemeClr val="tx1"/>
                </a:solidFill>
                <a:cs typeface="PT Bold Heading" pitchFamily="2" charset="-78"/>
              </a:rPr>
              <a:t>المحاضرة الثامنة</a:t>
            </a:r>
            <a:endParaRPr lang="en-US" sz="2400" dirty="0">
              <a:solidFill>
                <a:schemeClr val="tx1"/>
              </a:solidFill>
              <a:cs typeface="PT Bold Heading" pitchFamily="2" charset="-78"/>
            </a:endParaRPr>
          </a:p>
          <a:p>
            <a:r>
              <a:rPr lang="ar-SA" sz="2400" dirty="0">
                <a:solidFill>
                  <a:schemeClr val="tx1"/>
                </a:solidFill>
                <a:cs typeface="PT Bold Heading" pitchFamily="2" charset="-78"/>
              </a:rPr>
              <a:t>دراسة تفصيلية لشاعرين قل تأثرهما بالاسلام</a:t>
            </a:r>
            <a:endParaRPr lang="en-US" sz="2400" dirty="0">
              <a:solidFill>
                <a:schemeClr val="tx1"/>
              </a:solidFill>
              <a:cs typeface="PT Bold Heading" pitchFamily="2" charset="-78"/>
            </a:endParaRPr>
          </a:p>
          <a:p>
            <a:r>
              <a:rPr lang="ar-SA" sz="2400" dirty="0">
                <a:solidFill>
                  <a:schemeClr val="tx1"/>
                </a:solidFill>
                <a:cs typeface="PT Bold Heading" pitchFamily="2" charset="-78"/>
              </a:rPr>
              <a:t> </a:t>
            </a:r>
            <a:endParaRPr lang="en-US" sz="2400" dirty="0">
              <a:solidFill>
                <a:schemeClr val="tx1"/>
              </a:solidFill>
              <a:cs typeface="PT Bold Heading" pitchFamily="2" charset="-78"/>
            </a:endParaRPr>
          </a:p>
          <a:p>
            <a:endParaRPr lang="ar-IQ" sz="2400" dirty="0">
              <a:solidFill>
                <a:schemeClr val="tx1"/>
              </a:solidFill>
              <a:cs typeface="PT Bold Heading" pitchFamily="2" charset="-78"/>
            </a:endParaRPr>
          </a:p>
        </p:txBody>
      </p:sp>
    </p:spTree>
    <p:extLst>
      <p:ext uri="{BB962C8B-B14F-4D97-AF65-F5344CB8AC3E}">
        <p14:creationId xmlns:p14="http://schemas.microsoft.com/office/powerpoint/2010/main" val="14591862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ج. دراسة تفصيلية لشاعرين قل تأثرهما بالاسلام :</a:t>
            </a:r>
            <a:endParaRPr lang="en-US" sz="1600" dirty="0">
              <a:solidFill>
                <a:schemeClr val="tx1"/>
              </a:solidFill>
              <a:cs typeface="+mj-cs"/>
            </a:endParaRPr>
          </a:p>
          <a:p>
            <a:pPr algn="justLow"/>
            <a:r>
              <a:rPr lang="ar-SA" sz="1600" dirty="0">
                <a:solidFill>
                  <a:schemeClr val="tx1"/>
                </a:solidFill>
                <a:cs typeface="+mj-cs"/>
              </a:rPr>
              <a:t>ــــــــ الحطيئة ـــــــ</a:t>
            </a:r>
            <a:endParaRPr lang="en-US" sz="1600" dirty="0">
              <a:solidFill>
                <a:schemeClr val="tx1"/>
              </a:solidFill>
              <a:cs typeface="+mj-cs"/>
            </a:endParaRPr>
          </a:p>
          <a:p>
            <a:pPr algn="justLow"/>
            <a:r>
              <a:rPr lang="ar-SA" sz="1600" dirty="0">
                <a:solidFill>
                  <a:schemeClr val="tx1"/>
                </a:solidFill>
                <a:cs typeface="+mj-cs"/>
              </a:rPr>
              <a:t>أسمه جرول , ولقب بالحطيئة لقصره او لدمامته , وقد ولد لأم تسمى الضراء , كانت لأوس بن مالك العبسي, ونشأ في حجره مغموراً في نسبه وجعله ذلك قلقاً مضطرباً في حياته , وزاد في اضطرابه ضعف جسمه وقبح وجهه , إذ كانت تقتحمه العيون , ولعل هذه الاسباب التي دعت الى غلبة الهجاء عليه ويمكن دراسة الحطيئة من خلال ثلاث محاور وهي : -</a:t>
            </a:r>
            <a:endParaRPr lang="en-US" sz="1600" dirty="0">
              <a:solidFill>
                <a:schemeClr val="tx1"/>
              </a:solidFill>
              <a:cs typeface="+mj-cs"/>
            </a:endParaRPr>
          </a:p>
          <a:p>
            <a:pPr algn="justLow"/>
            <a:r>
              <a:rPr lang="ar-SA" sz="1600" dirty="0">
                <a:solidFill>
                  <a:schemeClr val="tx1"/>
                </a:solidFill>
                <a:cs typeface="+mj-cs"/>
              </a:rPr>
              <a:t>1. المحور الاول:  يعد الحطيئة امتداداً لمدرسة فنية او مجموعة من الشعراء الذين كانوا قبل الاسلام قد عنوا بصياغة اشعارهم وتنقيحها واجادة نظمها لغة واسلوباً ومعنى , فهو امتداداً لمذهب أوس بن حجر وبشامة بن الغدير , وزهير بن ابي سلمى , وكعب بن زهير, ومر ان الحطيئة كان يروي شعر زهير وشعر كعب ايضاً .</a:t>
            </a:r>
            <a:endParaRPr lang="en-US" sz="1600" dirty="0">
              <a:solidFill>
                <a:schemeClr val="tx1"/>
              </a:solidFill>
              <a:cs typeface="+mj-cs"/>
            </a:endParaRPr>
          </a:p>
          <a:p>
            <a:pPr algn="justLow"/>
            <a:r>
              <a:rPr lang="ar-SA" sz="1600" dirty="0">
                <a:solidFill>
                  <a:schemeClr val="tx1"/>
                </a:solidFill>
                <a:cs typeface="+mj-cs"/>
              </a:rPr>
              <a:t>2. المحور الثاني : وصف القدماء وبعض المحدثين الحطيئة بالجشع والطمع والبخل والتنقل بين القبائل يمدح هذا ويهجوا ذلك , ثم ينتقل فيهجوا من مدحه دون أن يستشعر بشيء من الوفاء لممدوحيه السابقين , ولايعتوره أي خجل من ذلك .</a:t>
            </a:r>
            <a:endParaRPr lang="en-US" sz="1600" dirty="0">
              <a:solidFill>
                <a:schemeClr val="tx1"/>
              </a:solidFill>
              <a:cs typeface="+mj-cs"/>
            </a:endParaRPr>
          </a:p>
          <a:p>
            <a:pPr algn="justLow"/>
            <a:r>
              <a:rPr lang="ar-SA" sz="1600" dirty="0">
                <a:solidFill>
                  <a:schemeClr val="tx1"/>
                </a:solidFill>
                <a:cs typeface="+mj-cs"/>
              </a:rPr>
              <a:t>فقد وصفه الاصمعي بقوله : كان الحطيئة جشعاً سؤولاً ملحفاً دنئ النفس , كثير الشر , قليل الخير , بخيلاً , قبيح المنظر , رث الهيئة , مغموز النسب , فاسد الدين . </a:t>
            </a:r>
            <a:endParaRPr lang="en-US" sz="1600" dirty="0">
              <a:solidFill>
                <a:schemeClr val="tx1"/>
              </a:solidFill>
              <a:cs typeface="+mj-cs"/>
            </a:endParaRPr>
          </a:p>
          <a:p>
            <a:pPr algn="justLow"/>
            <a:r>
              <a:rPr lang="ar-SA" sz="1600" dirty="0">
                <a:solidFill>
                  <a:schemeClr val="tx1"/>
                </a:solidFill>
                <a:cs typeface="+mj-cs"/>
              </a:rPr>
              <a:t>ويعلل الدكتور شوقي ضيف مبالغة القدماء والمحدثين في تشويه صورة الحطيئة , وذم مواقفه في هجاء الناس بأن حادثة الزبرقان هي التي شوهته.</a:t>
            </a:r>
            <a:endParaRPr lang="en-US" sz="1600" dirty="0">
              <a:solidFill>
                <a:schemeClr val="tx1"/>
              </a:solidFill>
              <a:cs typeface="+mj-cs"/>
            </a:endParaRPr>
          </a:p>
          <a:p>
            <a:pPr algn="justLow"/>
            <a:r>
              <a:rPr lang="ar-SA" sz="1600" dirty="0">
                <a:solidFill>
                  <a:schemeClr val="tx1"/>
                </a:solidFill>
                <a:cs typeface="+mj-cs"/>
              </a:rPr>
              <a:t>أما محقق ديوانه فيقول : أن الحطيئة لم يذنب بشأن الزبرقان وان الحادثة في غير حاجة الى هذا التهويل . </a:t>
            </a:r>
            <a:endParaRPr lang="en-US" sz="1600" dirty="0">
              <a:solidFill>
                <a:schemeClr val="tx1"/>
              </a:solidFill>
              <a:cs typeface="+mj-cs"/>
            </a:endParaRPr>
          </a:p>
          <a:p>
            <a:pPr algn="justLow"/>
            <a:r>
              <a:rPr lang="ar-SA" sz="1600" dirty="0">
                <a:solidFill>
                  <a:schemeClr val="tx1"/>
                </a:solidFill>
                <a:cs typeface="+mj-cs"/>
              </a:rPr>
              <a:t>ونعود الى حادثة الحطيئة مع الزبرقان , فتذكر الروايات ان الحطيئة لقي الزبرقان بن بدر في المدينة في عهد الخليفة عمر (رض) وكان على صداقات قومه , فلما عرفه دله على داره في العراق وارسل معه كتاباً الى زوجته لتكرمه , فأحسنت استقباله واكرمته الا ان ذلك اغاض بني انف الناقة لانهم حسدوا الزبرقان على جواره لشاعر مشهور مثل الحطيئة وكانت بينهما منافسة وخصام , فعملوا على التقرب من الحطيئة مصورين له بأن زوج الزبرقان لم تحسن ضيافته , فكان يجيبهم : ( لست بحامل علم الرجل ذنب غيره , فان تركت وجفيت تحولت اليكم ,فأطعموه ووعدوه وعداً عظيماً) وقيل ان ابنة الحطيئة ( مليكة ) كانت جميلة وان أمرأة الزبرقان كرهت مكانها , فظهرت لهم منها جفوة .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3077589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22132"/>
            <a:ext cx="8712968" cy="6503211"/>
          </a:xfrm>
        </p:spPr>
        <p:txBody>
          <a:bodyPr>
            <a:normAutofit fontScale="92500" lnSpcReduction="10000"/>
          </a:bodyPr>
          <a:lstStyle/>
          <a:p>
            <a:pPr algn="justLow"/>
            <a:r>
              <a:rPr lang="ar-SA" sz="1600" dirty="0">
                <a:solidFill>
                  <a:schemeClr val="tx1"/>
                </a:solidFill>
                <a:cs typeface="+mj-cs"/>
              </a:rPr>
              <a:t>وحين لم يجب الحطيئة بني انف الناقة على طلبهم دسوا الى زوج الزبرقان ان زوجها يريد ان يتزوج ابنة الحطيئة (مليكة ) فكانت جميلة فظهرت للحطيئة جفوة وهي في ذلك تداريه , وقيل ان زوج الزبرقان أرادت الفجعة أو السفر فتركت الحطيئة يومين أو ثلاثة دون طعام , فألح بنو انف الناقة عليه ان يتحول اليهم , فأجابهم وقال :                   ( أما الان فنعم انا صائر معكم , فضربوا له قبة وربطوا بكل طنب من اطنابهم حلة هجرية , كما اكثروا له من التمر واللبن وأعطوه فراشاً وكسوة ). </a:t>
            </a:r>
            <a:endParaRPr lang="en-US" sz="1600" dirty="0">
              <a:solidFill>
                <a:schemeClr val="tx1"/>
              </a:solidFill>
              <a:cs typeface="+mj-cs"/>
            </a:endParaRPr>
          </a:p>
          <a:p>
            <a:pPr algn="justLow"/>
            <a:r>
              <a:rPr lang="ar-SA" sz="1600" dirty="0">
                <a:solidFill>
                  <a:schemeClr val="tx1"/>
                </a:solidFill>
                <a:cs typeface="+mj-cs"/>
              </a:rPr>
              <a:t>وارادوا بنو بغيض الوصول الى غرضهم الرئيس في تحريض الحطيئة ليهجوا الزبرقان فقال لست بهاجيه , ولا ذنب له فيما صنعت امرأته , ولكني ممتدحكم , وذاكر ما انتم له أهل , وهكذا يتهرب من هجاء الزبرقان متعللاً بالعلة السابقة , ألا ان الزبرقان يرسل الى رجل من بني النمر بن قاسط ليهجوا بغيضاً وقومه بني أنف ناقة ولم يتعرض الى الحطيئة فقال:</a:t>
            </a:r>
            <a:endParaRPr lang="en-US" sz="1600" dirty="0">
              <a:solidFill>
                <a:schemeClr val="tx1"/>
              </a:solidFill>
              <a:cs typeface="+mj-cs"/>
            </a:endParaRPr>
          </a:p>
          <a:p>
            <a:pPr algn="justLow"/>
            <a:r>
              <a:rPr lang="ar-SA" sz="1600" dirty="0">
                <a:solidFill>
                  <a:schemeClr val="tx1"/>
                </a:solidFill>
                <a:cs typeface="+mj-cs"/>
              </a:rPr>
              <a:t>وما أضحى لشماس بن لأي         قديم في الفعال ولارياء</a:t>
            </a:r>
            <a:endParaRPr lang="en-US" sz="1600" dirty="0">
              <a:solidFill>
                <a:schemeClr val="tx1"/>
              </a:solidFill>
              <a:cs typeface="+mj-cs"/>
            </a:endParaRPr>
          </a:p>
          <a:p>
            <a:pPr algn="justLow"/>
            <a:r>
              <a:rPr lang="ar-SA" sz="1600" dirty="0">
                <a:solidFill>
                  <a:schemeClr val="tx1"/>
                </a:solidFill>
                <a:cs typeface="+mj-cs"/>
              </a:rPr>
              <a:t>سوى ان الحطيئة قال قولاً          فهذا من مقالته جزاء</a:t>
            </a:r>
            <a:endParaRPr lang="en-US" sz="1600" dirty="0">
              <a:solidFill>
                <a:schemeClr val="tx1"/>
              </a:solidFill>
              <a:cs typeface="+mj-cs"/>
            </a:endParaRPr>
          </a:p>
          <a:p>
            <a:pPr algn="justLow"/>
            <a:r>
              <a:rPr lang="ar-SA" sz="1600" dirty="0">
                <a:solidFill>
                  <a:schemeClr val="tx1"/>
                </a:solidFill>
                <a:cs typeface="+mj-cs"/>
              </a:rPr>
              <a:t>وأنطلق الحطيئة يمتدح بني أنف الناقة ويثني عليهم ثناء رائعاً معرضاً بالزبرقان فيخاطبه قائلاً:</a:t>
            </a:r>
            <a:endParaRPr lang="en-US" sz="1600" dirty="0">
              <a:solidFill>
                <a:schemeClr val="tx1"/>
              </a:solidFill>
              <a:cs typeface="+mj-cs"/>
            </a:endParaRPr>
          </a:p>
          <a:p>
            <a:pPr algn="justLow"/>
            <a:r>
              <a:rPr lang="ar-SA" sz="1600" dirty="0">
                <a:solidFill>
                  <a:schemeClr val="tx1"/>
                </a:solidFill>
                <a:cs typeface="+mj-cs"/>
              </a:rPr>
              <a:t>دَعِ المَكارِمَ لا تَرحَل لِبُغيَتِها               وَاِقعُد فَإِنَّكَ أَنتَ الطاعِمُ الكاسي</a:t>
            </a:r>
            <a:endParaRPr lang="en-US" sz="1600" dirty="0">
              <a:solidFill>
                <a:schemeClr val="tx1"/>
              </a:solidFill>
              <a:cs typeface="+mj-cs"/>
            </a:endParaRPr>
          </a:p>
          <a:p>
            <a:pPr algn="justLow"/>
            <a:r>
              <a:rPr lang="ar-SA" sz="1600" dirty="0">
                <a:solidFill>
                  <a:schemeClr val="tx1"/>
                </a:solidFill>
                <a:cs typeface="+mj-cs"/>
              </a:rPr>
              <a:t>ورفع الزبرقان أمره الى الخليفة عمر (رض) فحكم حسان بن ثابت فيه , فلما حكم بأنه هجاه حبسه , وأخذ الحطيئة يستعطفه بابياته المشهورة :</a:t>
            </a:r>
            <a:endParaRPr lang="en-US" sz="1600" dirty="0">
              <a:solidFill>
                <a:schemeClr val="tx1"/>
              </a:solidFill>
              <a:cs typeface="+mj-cs"/>
            </a:endParaRPr>
          </a:p>
          <a:p>
            <a:pPr algn="justLow"/>
            <a:r>
              <a:rPr lang="ar-SA" sz="1600" dirty="0">
                <a:solidFill>
                  <a:schemeClr val="tx1"/>
                </a:solidFill>
                <a:cs typeface="+mj-cs"/>
              </a:rPr>
              <a:t>مَاذَا تَقُولُ لأَفْرَاخٍ بِذِي مَرَخٍ                   زُغْبِ الْحَوَاصِلِ لا مَاءٌ وَلا شَجَر</a:t>
            </a:r>
            <a:endParaRPr lang="en-US" sz="1600" dirty="0">
              <a:solidFill>
                <a:schemeClr val="tx1"/>
              </a:solidFill>
              <a:cs typeface="+mj-cs"/>
            </a:endParaRPr>
          </a:p>
          <a:p>
            <a:pPr algn="justLow"/>
            <a:r>
              <a:rPr lang="ar-SA" sz="1600" dirty="0">
                <a:solidFill>
                  <a:schemeClr val="tx1"/>
                </a:solidFill>
                <a:cs typeface="+mj-cs"/>
              </a:rPr>
              <a:t>أَلْقَيْتَ كَاسِبَهُمْ فِي قَعْرِ مَظْلَمَةٍ                فَاغْفِرْ عَلَيْكَ سَلامُ اللَّهِ يَا عُمَر</a:t>
            </a:r>
            <a:endParaRPr lang="en-US" sz="1600" dirty="0">
              <a:solidFill>
                <a:schemeClr val="tx1"/>
              </a:solidFill>
              <a:cs typeface="+mj-cs"/>
            </a:endParaRPr>
          </a:p>
          <a:p>
            <a:pPr algn="justLow"/>
            <a:r>
              <a:rPr lang="ar-SA" sz="1600" dirty="0">
                <a:solidFill>
                  <a:schemeClr val="tx1"/>
                </a:solidFill>
                <a:cs typeface="+mj-cs"/>
              </a:rPr>
              <a:t>ولان قلب الخليفة عمر (رض) ضعيفاً فعفا عنه بعد ان اخذ عليه العهد ان لايعود الى فعلته .</a:t>
            </a:r>
            <a:endParaRPr lang="en-US" sz="1600" dirty="0">
              <a:solidFill>
                <a:schemeClr val="tx1"/>
              </a:solidFill>
              <a:cs typeface="+mj-cs"/>
            </a:endParaRPr>
          </a:p>
          <a:p>
            <a:pPr algn="justLow"/>
            <a:r>
              <a:rPr lang="ar-SA" sz="1600" dirty="0">
                <a:solidFill>
                  <a:schemeClr val="tx1"/>
                </a:solidFill>
                <a:cs typeface="+mj-cs"/>
              </a:rPr>
              <a:t>ونحن اذا قرأنا أشعاره نجد أنه لايهجو فيها الزبرقان وانما يمسه أو يعاتبه .</a:t>
            </a:r>
            <a:endParaRPr lang="en-US" sz="1600" dirty="0">
              <a:solidFill>
                <a:schemeClr val="tx1"/>
              </a:solidFill>
              <a:cs typeface="+mj-cs"/>
            </a:endParaRPr>
          </a:p>
          <a:p>
            <a:pPr algn="justLow"/>
            <a:r>
              <a:rPr lang="ar-SA" sz="1600" dirty="0">
                <a:solidFill>
                  <a:schemeClr val="tx1"/>
                </a:solidFill>
                <a:cs typeface="+mj-cs"/>
              </a:rPr>
              <a:t>أَلَم أَكُ نائِياً فَدَعَوتُموني           فَجاءَ بِيَ المَواعِدُ وَالدُعاءُ</a:t>
            </a:r>
            <a:endParaRPr lang="en-US" sz="1600" dirty="0">
              <a:solidFill>
                <a:schemeClr val="tx1"/>
              </a:solidFill>
              <a:cs typeface="+mj-cs"/>
            </a:endParaRPr>
          </a:p>
          <a:p>
            <a:pPr algn="justLow"/>
            <a:r>
              <a:rPr lang="ar-SA" sz="1600" dirty="0">
                <a:solidFill>
                  <a:schemeClr val="tx1"/>
                </a:solidFill>
                <a:cs typeface="+mj-cs"/>
              </a:rPr>
              <a:t>أَلَم أَكُ جارَكُم فَتَرَكتُموني          لِكَلبي في دِيارِكُمُ عُواءُ</a:t>
            </a:r>
            <a:endParaRPr lang="en-US" sz="1600" dirty="0">
              <a:solidFill>
                <a:schemeClr val="tx1"/>
              </a:solidFill>
              <a:cs typeface="+mj-cs"/>
            </a:endParaRPr>
          </a:p>
          <a:p>
            <a:pPr algn="justLow"/>
            <a:r>
              <a:rPr lang="ar-SA" sz="1600" dirty="0">
                <a:solidFill>
                  <a:schemeClr val="tx1"/>
                </a:solidFill>
                <a:cs typeface="+mj-cs"/>
              </a:rPr>
              <a:t>وَآنَيتُ العَشاءَ إِلى سُهَيلٍ          أَوِ الشِعرى فَطالَ بِيَ العَشاءُ</a:t>
            </a:r>
            <a:endParaRPr lang="en-US" sz="1600" dirty="0">
              <a:solidFill>
                <a:schemeClr val="tx1"/>
              </a:solidFill>
              <a:cs typeface="+mj-cs"/>
            </a:endParaRPr>
          </a:p>
          <a:p>
            <a:pPr algn="justLow"/>
            <a:r>
              <a:rPr lang="ar-SA" sz="1600" dirty="0">
                <a:solidFill>
                  <a:schemeClr val="tx1"/>
                </a:solidFill>
                <a:cs typeface="+mj-cs"/>
              </a:rPr>
              <a:t>لَمّا أَن مَدَحتُ القَومَ قُلتُم           هَجَوتَ وَما يَحِلُّ لَكَ الهِجاءُ</a:t>
            </a:r>
            <a:endParaRPr lang="en-US" sz="1600" dirty="0">
              <a:solidFill>
                <a:schemeClr val="tx1"/>
              </a:solidFill>
              <a:cs typeface="+mj-cs"/>
            </a:endParaRPr>
          </a:p>
          <a:p>
            <a:pPr algn="justLow"/>
            <a:r>
              <a:rPr lang="ar-SA" sz="1600" dirty="0">
                <a:solidFill>
                  <a:schemeClr val="tx1"/>
                </a:solidFill>
                <a:cs typeface="+mj-cs"/>
              </a:rPr>
              <a:t>والحطيئة هنا لايهجو الزبرقان ولكنه يذكره بجفاء زوجته , وكيف أنه كان يؤخر العشاء الى طلوع نجم سهيل أو الشعرى , وهما نجمان يطلعان في منتصف الليل , وانه لم يهج الزبرقان وانما مدح أل بغيض. هذه قصة الحطيئة مع الزبرقان . ولا تدل على سوء اخلاق الحطيئة . فلم يتسرع الى التحول الى خصوم الزبرقان, ولم يستجب الى الاغراء بالمال والطعام لهجائه. ولما كادت الحرب ان تقوم أشتكى الزبرقان ال بغيض عند الخليفة عمر(رض) فحكم بأن يخرج الحطيئة حتى يقام في موضوع خال بين الحيين, ويخلى سبيله فيكون جار ايهما اختار, ففعل ذلك فاختار بني انف الناقة, وتنتهي الرواية بان الزبرقان سأل الحطيئة بعد أن اختار ال بغيض : يا أبا مليكة أفارقت جواري عن سخط أو ذم؟ فقال:لا مما يدل على ان الحطيئة ليس قليل الوفاء او عديمه , ولو كان كذلك لما طلب الزبرقان بأعادته اليه.</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3537733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 المحور الثالث: أما هجاؤه لأمه أو اخواله وتنقله في نسبه بين القبائل بشكل يظهر فيه انه لايثبت له قرار, ولايمكنه الانتساب الى واحدة منها فإنها من جملة أمور أخذت على الحطيئة ولابد من الحديث عنها : وصف ابو الفرج الاصفهاني الحطيئة بقوله: ( وكان ذا شر وسفه , ونسبه متدافع بين القبائل , وكان ينتمي الى واحدة منها, أذا غضب على الاخرى ) ووصفه أيضاً بقوله : ( وكانوا يقولون بأن الحطيئة أذا غضب على بني عبس يقول انا من بني هذيل, واذا غضب على بني هذيل قال:انا من عبس) فهو لايعرف له اباً على وجه الحقيقة, واذا اراد معرفة ذلك عن طريق الاستفسار من امه خلطت عليه الأمر فقال في ذلك :</a:t>
            </a:r>
            <a:endParaRPr lang="en-US" sz="1600" dirty="0">
              <a:solidFill>
                <a:schemeClr val="tx1"/>
              </a:solidFill>
              <a:cs typeface="+mj-cs"/>
            </a:endParaRPr>
          </a:p>
          <a:p>
            <a:pPr algn="justLow"/>
            <a:r>
              <a:rPr lang="ar-SA" sz="1600" dirty="0">
                <a:solidFill>
                  <a:schemeClr val="tx1"/>
                </a:solidFill>
                <a:cs typeface="+mj-cs"/>
              </a:rPr>
              <a:t>تَقولُ  لِيَ  الضَراءُ   لَستَ   لِواحِدٍ      وَلا اِثنَينِ فَاِنظُر كَيفَ شِركُ أولَئِكا وَأَنتَ  اِمرُؤٌ  تَبغي  أَباً  قَد  ضَلَلتَهُ      هَبِلتَ  أَلَمّا  تَستَفِق   مِن   ضَلالِكا</a:t>
            </a:r>
            <a:endParaRPr lang="en-US" sz="1600" dirty="0">
              <a:solidFill>
                <a:schemeClr val="tx1"/>
              </a:solidFill>
              <a:cs typeface="+mj-cs"/>
            </a:endParaRPr>
          </a:p>
          <a:p>
            <a:pPr algn="justLow"/>
            <a:r>
              <a:rPr lang="ar-SA" sz="1600" dirty="0">
                <a:solidFill>
                  <a:schemeClr val="tx1"/>
                </a:solidFill>
                <a:cs typeface="+mj-cs"/>
              </a:rPr>
              <a:t>فهذان البيتان يصوران ان حقيقة موقف الحطيئة في قلقه في الانتساب الى قبيلة من القبائل مادامت امه نفسها لايقر لها قرار ولا تستطيع ان تدله عليه فهو حين يمدح بني هذيل يظن أن أباه منهم, أو يمدح بني عبس قيل له أن اباه فيهم. وهكذا يقول النقاد والأدباء بانه لم يخلص لقبيلته, فأي قبيلة يختار ولو صدقته امه القول لبقي في قبيلته يدافع عنها ويخلص لها, وفي هذا وذاك لاذنب له فيما جنته امه, فهو ابن معذب يشعر بالمعاناة من خطأ أمه وهو حين يهجوها يدعو عليها أن تلاقي العقوق من أبنائها قائلاً: </a:t>
            </a:r>
            <a:endParaRPr lang="en-US" sz="1600" dirty="0">
              <a:solidFill>
                <a:schemeClr val="tx1"/>
              </a:solidFill>
              <a:cs typeface="+mj-cs"/>
            </a:endParaRPr>
          </a:p>
          <a:p>
            <a:pPr algn="justLow"/>
            <a:r>
              <a:rPr lang="ar-SA" sz="1600" dirty="0">
                <a:solidFill>
                  <a:schemeClr val="tx1"/>
                </a:solidFill>
                <a:cs typeface="+mj-cs"/>
              </a:rPr>
              <a:t>جزاكِ الله خيراً من عجوزٍ             ولقاكِ العقوقَ من البنينِ</a:t>
            </a:r>
            <a:endParaRPr lang="en-US" sz="1600" dirty="0">
              <a:solidFill>
                <a:schemeClr val="tx1"/>
              </a:solidFill>
              <a:cs typeface="+mj-cs"/>
            </a:endParaRPr>
          </a:p>
          <a:p>
            <a:pPr algn="justLow"/>
            <a:r>
              <a:rPr lang="ar-SA" sz="1600" dirty="0">
                <a:solidFill>
                  <a:schemeClr val="tx1"/>
                </a:solidFill>
                <a:cs typeface="+mj-cs"/>
              </a:rPr>
              <a:t>لسانكَ مبردٌ لم يُبقِ شيئاً             ودركِ در جاذبةٍ دهيــــــنِ</a:t>
            </a:r>
            <a:endParaRPr lang="en-US" sz="1600" dirty="0">
              <a:solidFill>
                <a:schemeClr val="tx1"/>
              </a:solidFill>
              <a:cs typeface="+mj-cs"/>
            </a:endParaRPr>
          </a:p>
          <a:p>
            <a:pPr algn="justLow"/>
            <a:r>
              <a:rPr lang="ar-SA" sz="1600" dirty="0">
                <a:solidFill>
                  <a:schemeClr val="tx1"/>
                </a:solidFill>
                <a:cs typeface="+mj-cs"/>
              </a:rPr>
              <a:t>وقال فيها ايضاً مصوراً غضبهُ : </a:t>
            </a:r>
            <a:endParaRPr lang="en-US" sz="1600" dirty="0">
              <a:solidFill>
                <a:schemeClr val="tx1"/>
              </a:solidFill>
              <a:cs typeface="+mj-cs"/>
            </a:endParaRPr>
          </a:p>
          <a:p>
            <a:pPr algn="justLow"/>
            <a:r>
              <a:rPr lang="ar-SA" sz="1600" dirty="0">
                <a:solidFill>
                  <a:schemeClr val="tx1"/>
                </a:solidFill>
                <a:cs typeface="+mj-cs"/>
              </a:rPr>
              <a:t>تَنَحِّي فَاجْلِسِي عَنِّي بَعِيدًا    * * *   أَرَاحَ اللَّهُ مِنْك الْعَالَمِينَا</a:t>
            </a:r>
            <a:r>
              <a:rPr lang="en-US" sz="1600" dirty="0">
                <a:solidFill>
                  <a:schemeClr val="tx1"/>
                </a:solidFill>
                <a:cs typeface="+mj-cs"/>
              </a:rPr>
              <a:t/>
            </a:r>
            <a:br>
              <a:rPr lang="en-US" sz="1600" dirty="0">
                <a:solidFill>
                  <a:schemeClr val="tx1"/>
                </a:solidFill>
                <a:cs typeface="+mj-cs"/>
              </a:rPr>
            </a:br>
            <a:r>
              <a:rPr lang="ar-SA" sz="1600" dirty="0">
                <a:solidFill>
                  <a:schemeClr val="tx1"/>
                </a:solidFill>
                <a:cs typeface="+mj-cs"/>
              </a:rPr>
              <a:t>أغربالا إذَا اُسْتُوْدِعَتْ سِرًّا  * * *   وَكَانُونَا عَلَى المتحدثينا          </a:t>
            </a:r>
            <a:endParaRPr lang="en-US" sz="1600" dirty="0">
              <a:solidFill>
                <a:schemeClr val="tx1"/>
              </a:solidFill>
              <a:cs typeface="+mj-cs"/>
            </a:endParaRPr>
          </a:p>
          <a:p>
            <a:pPr algn="justLow"/>
            <a:r>
              <a:rPr lang="ar-SA" sz="1600" dirty="0">
                <a:solidFill>
                  <a:schemeClr val="tx1"/>
                </a:solidFill>
                <a:cs typeface="+mj-cs"/>
              </a:rPr>
              <a:t>وهجأ الحطيئة زوج امه لأن شاءت ان تزيد من معاناته وشعوره بالحطة وذلك فيما يخص نسبه , فقد كان زوجها دعياً مطعوناً في نسبه فزادت </a:t>
            </a:r>
            <a:r>
              <a:rPr lang="ar-SA" sz="1600" dirty="0" smtClean="0">
                <a:solidFill>
                  <a:schemeClr val="tx1"/>
                </a:solidFill>
                <a:cs typeface="+mj-cs"/>
              </a:rPr>
              <a:t>الطين </a:t>
            </a:r>
            <a:r>
              <a:rPr lang="ar-SA" sz="1600" dirty="0">
                <a:solidFill>
                  <a:schemeClr val="tx1"/>
                </a:solidFill>
                <a:cs typeface="+mj-cs"/>
              </a:rPr>
              <a:t>بلة وهي ان أبا أخوته وزوج أمه الجديد لقيط. ووصف ابو عبيدة الحطيئة ببذائة لسانه , وهجائه السليط بقوله: ( كان الحطيئة بذييئاً هجاء فالتمس ذات يوم انساناً فلم يجده, وضاق عليه ذلك فنشأ يقول :-                         </a:t>
            </a:r>
            <a:endParaRPr lang="ar-IQ" sz="1600" dirty="0" smtClean="0">
              <a:solidFill>
                <a:schemeClr val="tx1"/>
              </a:solidFill>
              <a:cs typeface="+mj-cs"/>
            </a:endParaRPr>
          </a:p>
          <a:p>
            <a:pPr algn="justLow"/>
            <a:r>
              <a:rPr lang="ar-SA" sz="1600" dirty="0" smtClean="0">
                <a:solidFill>
                  <a:schemeClr val="tx1"/>
                </a:solidFill>
                <a:cs typeface="+mj-cs"/>
              </a:rPr>
              <a:t>     </a:t>
            </a:r>
            <a:r>
              <a:rPr lang="ar-SA" sz="1600" dirty="0">
                <a:solidFill>
                  <a:schemeClr val="tx1"/>
                </a:solidFill>
                <a:cs typeface="+mj-cs"/>
              </a:rPr>
              <a:t>أرى لي وجهاً شوهَ اللهُ خلقه       فقبح من وجهٍ وقبح حاملهُ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17805542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 وهذا البيت لايدل على بذاءة لسانه بل هو دليل على روح السخرية المتأصلة في نفس الحطيئة , فهو من اولئك الذين احسوا ببشاعة خلقهم فلم ينطووا على انفسهم ولم ينزووا عن العالم بل حاولوا ان يتغلبوا على هذه العلة ليبدوا امام الناس غير مبالين بها. أما هجاؤه لزوجته فلا يمكن ان يحمل على محمل الهزل والسخرية ايضاً وذلك لاننا نجد علاقته بزوجته كانت علاقة طيبة وان عاطفته نحو اسرته قوية جداً وذكر من هجاؤه لها : </a:t>
            </a:r>
            <a:endParaRPr lang="en-US" sz="1600" dirty="0">
              <a:solidFill>
                <a:schemeClr val="tx1"/>
              </a:solidFill>
              <a:cs typeface="+mj-cs"/>
            </a:endParaRPr>
          </a:p>
          <a:p>
            <a:pPr algn="justLow"/>
            <a:r>
              <a:rPr lang="ar-SA" sz="1600" dirty="0">
                <a:solidFill>
                  <a:schemeClr val="tx1"/>
                </a:solidFill>
                <a:cs typeface="+mj-cs"/>
              </a:rPr>
              <a:t>أطوفُ ما أطوفُ ثم آوي         إلى بيتٍ عقيدتهُ لكاعُ</a:t>
            </a:r>
            <a:endParaRPr lang="en-US" sz="1600" dirty="0">
              <a:solidFill>
                <a:schemeClr val="tx1"/>
              </a:solidFill>
              <a:cs typeface="+mj-cs"/>
            </a:endParaRPr>
          </a:p>
          <a:p>
            <a:pPr algn="justLow"/>
            <a:r>
              <a:rPr lang="ar-SA" sz="1600" dirty="0">
                <a:solidFill>
                  <a:schemeClr val="tx1"/>
                </a:solidFill>
                <a:cs typeface="+mj-cs"/>
              </a:rPr>
              <a:t>وأخباره الاخرى تبين علاقته بأهله وزوجته وبناته, وهو لاعمل له ولا مورد , وعشيرته قد أخذوا حقه من النخيل فهم يزرعون وينعمون بالخير وحرموه حقه فشكا للخليفة عمر (رض) قائلاً : </a:t>
            </a:r>
            <a:endParaRPr lang="en-US" sz="1600" dirty="0">
              <a:solidFill>
                <a:schemeClr val="tx1"/>
              </a:solidFill>
              <a:cs typeface="+mj-cs"/>
            </a:endParaRPr>
          </a:p>
          <a:p>
            <a:pPr algn="justLow"/>
            <a:r>
              <a:rPr lang="ar-SA" sz="1600" dirty="0">
                <a:solidFill>
                  <a:schemeClr val="tx1"/>
                </a:solidFill>
                <a:cs typeface="+mj-cs"/>
              </a:rPr>
              <a:t>             يا أيها الملك الذي أمست لهُ         بُصرى وغزة سهلها والأجرعُ</a:t>
            </a:r>
            <a:endParaRPr lang="en-US" sz="1600" dirty="0">
              <a:solidFill>
                <a:schemeClr val="tx1"/>
              </a:solidFill>
              <a:cs typeface="+mj-cs"/>
            </a:endParaRPr>
          </a:p>
          <a:p>
            <a:pPr algn="justLow"/>
            <a:r>
              <a:rPr lang="ar-SA" sz="1600" dirty="0">
                <a:solidFill>
                  <a:schemeClr val="tx1"/>
                </a:solidFill>
                <a:cs typeface="+mj-cs"/>
              </a:rPr>
              <a:t>          أشكو أليكَ فأشكني ذريـــــة        لايشبعون وأمهم لاتشبعُ</a:t>
            </a:r>
            <a:endParaRPr lang="en-US" sz="1600" dirty="0">
              <a:solidFill>
                <a:schemeClr val="tx1"/>
              </a:solidFill>
              <a:cs typeface="+mj-cs"/>
            </a:endParaRPr>
          </a:p>
          <a:p>
            <a:pPr algn="justLow"/>
            <a:r>
              <a:rPr lang="ar-SA" sz="1600" dirty="0">
                <a:solidFill>
                  <a:schemeClr val="tx1"/>
                </a:solidFill>
                <a:cs typeface="+mj-cs"/>
              </a:rPr>
              <a:t>             علي فلا يموت كبيرهــــــم         حتى الحساب ولا الصغير المرضع</a:t>
            </a:r>
            <a:endParaRPr lang="en-US" sz="1600" dirty="0">
              <a:solidFill>
                <a:schemeClr val="tx1"/>
              </a:solidFill>
              <a:cs typeface="+mj-cs"/>
            </a:endParaRPr>
          </a:p>
          <a:p>
            <a:pPr algn="justLow"/>
            <a:r>
              <a:rPr lang="ar-SA" sz="1600" dirty="0">
                <a:solidFill>
                  <a:schemeClr val="tx1"/>
                </a:solidFill>
                <a:cs typeface="+mj-cs"/>
              </a:rPr>
              <a:t>وأخيراً فان الحطيئة مع فاقته وسعيه الى مدح الأشراف طلباً للمال الذي يقيم به كان يحسب للوفاء حسابه وللكرامة حسابها ايضاً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29194277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endParaRPr lang="ar-IQ" sz="2400" dirty="0" smtClean="0">
              <a:solidFill>
                <a:schemeClr val="tx1"/>
              </a:solidFill>
              <a:cs typeface="PT Bold Heading" pitchFamily="2" charset="-78"/>
            </a:endParaRPr>
          </a:p>
          <a:p>
            <a:pPr algn="justLow"/>
            <a:endParaRPr lang="ar-IQ" sz="2400" dirty="0">
              <a:solidFill>
                <a:schemeClr val="tx1"/>
              </a:solidFill>
              <a:cs typeface="PT Bold Heading" pitchFamily="2" charset="-78"/>
            </a:endParaRPr>
          </a:p>
          <a:p>
            <a:pPr algn="justLow"/>
            <a:endParaRPr lang="ar-IQ" sz="2400" dirty="0" smtClean="0">
              <a:solidFill>
                <a:schemeClr val="tx1"/>
              </a:solidFill>
              <a:cs typeface="PT Bold Heading" pitchFamily="2" charset="-78"/>
            </a:endParaRPr>
          </a:p>
          <a:p>
            <a:pPr algn="justLow"/>
            <a:endParaRPr lang="ar-IQ" sz="2400" dirty="0">
              <a:solidFill>
                <a:schemeClr val="tx1"/>
              </a:solidFill>
              <a:cs typeface="PT Bold Heading" pitchFamily="2" charset="-78"/>
            </a:endParaRPr>
          </a:p>
          <a:p>
            <a:pPr algn="justLow"/>
            <a:endParaRPr lang="ar-IQ" sz="2400" dirty="0" smtClean="0">
              <a:solidFill>
                <a:schemeClr val="tx1"/>
              </a:solidFill>
              <a:cs typeface="PT Bold Heading" pitchFamily="2" charset="-78"/>
            </a:endParaRPr>
          </a:p>
          <a:p>
            <a:r>
              <a:rPr lang="ar-SA" sz="2400" dirty="0">
                <a:solidFill>
                  <a:schemeClr val="tx1"/>
                </a:solidFill>
                <a:cs typeface="PT Bold Heading" pitchFamily="2" charset="-78"/>
              </a:rPr>
              <a:t>المحاضرة التاسعة</a:t>
            </a:r>
            <a:endParaRPr lang="en-US" sz="2400" dirty="0">
              <a:solidFill>
                <a:schemeClr val="tx1"/>
              </a:solidFill>
              <a:cs typeface="PT Bold Heading" pitchFamily="2" charset="-78"/>
            </a:endParaRPr>
          </a:p>
          <a:p>
            <a:r>
              <a:rPr lang="ar-SA" sz="2400" dirty="0">
                <a:solidFill>
                  <a:schemeClr val="tx1"/>
                </a:solidFill>
                <a:cs typeface="PT Bold Heading" pitchFamily="2" charset="-78"/>
              </a:rPr>
              <a:t>أغراض الشعر في عصر صدر الاسلام</a:t>
            </a:r>
            <a:endParaRPr lang="en-US" sz="2400" dirty="0">
              <a:solidFill>
                <a:schemeClr val="tx1"/>
              </a:solidFill>
              <a:cs typeface="PT Bold Heading" pitchFamily="2" charset="-78"/>
            </a:endParaRPr>
          </a:p>
          <a:p>
            <a:r>
              <a:rPr lang="ar-SA" sz="2400" dirty="0">
                <a:solidFill>
                  <a:schemeClr val="tx1"/>
                </a:solidFill>
                <a:cs typeface="PT Bold Heading" pitchFamily="2" charset="-78"/>
              </a:rPr>
              <a:t> </a:t>
            </a:r>
            <a:endParaRPr lang="en-US" sz="2400" dirty="0">
              <a:solidFill>
                <a:schemeClr val="tx1"/>
              </a:solidFill>
              <a:cs typeface="PT Bold Heading" pitchFamily="2" charset="-78"/>
            </a:endParaRPr>
          </a:p>
          <a:p>
            <a:r>
              <a:rPr lang="ar-SA" sz="2400" dirty="0">
                <a:solidFill>
                  <a:schemeClr val="tx1"/>
                </a:solidFill>
                <a:cs typeface="PT Bold Heading" pitchFamily="2" charset="-78"/>
              </a:rPr>
              <a:t> </a:t>
            </a:r>
            <a:endParaRPr lang="en-US" sz="2400" dirty="0">
              <a:solidFill>
                <a:schemeClr val="tx1"/>
              </a:solidFill>
              <a:cs typeface="PT Bold Heading" pitchFamily="2" charset="-78"/>
            </a:endParaRPr>
          </a:p>
          <a:p>
            <a:endParaRPr lang="ar-IQ" sz="2400" dirty="0">
              <a:solidFill>
                <a:schemeClr val="tx1"/>
              </a:solidFill>
              <a:cs typeface="PT Bold Heading" pitchFamily="2" charset="-78"/>
            </a:endParaRPr>
          </a:p>
        </p:txBody>
      </p:sp>
    </p:spTree>
    <p:extLst>
      <p:ext uri="{BB962C8B-B14F-4D97-AF65-F5344CB8AC3E}">
        <p14:creationId xmlns:p14="http://schemas.microsoft.com/office/powerpoint/2010/main" val="318942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أغراض الشعر في عصر صدر الاسلام </a:t>
            </a:r>
            <a:endParaRPr lang="en-US" sz="1600" dirty="0">
              <a:solidFill>
                <a:schemeClr val="tx1"/>
              </a:solidFill>
              <a:cs typeface="+mj-cs"/>
            </a:endParaRPr>
          </a:p>
          <a:p>
            <a:pPr algn="justLow"/>
            <a:r>
              <a:rPr lang="ar-SA" sz="1600" dirty="0">
                <a:solidFill>
                  <a:schemeClr val="tx1"/>
                </a:solidFill>
                <a:cs typeface="+mj-cs"/>
              </a:rPr>
              <a:t>أغراض شعرية جديدة :</a:t>
            </a:r>
            <a:endParaRPr lang="en-US" sz="1600" dirty="0">
              <a:solidFill>
                <a:schemeClr val="tx1"/>
              </a:solidFill>
              <a:cs typeface="+mj-cs"/>
            </a:endParaRPr>
          </a:p>
          <a:p>
            <a:pPr lvl="0" algn="justLow"/>
            <a:r>
              <a:rPr lang="ar-SA" sz="1600" dirty="0">
                <a:solidFill>
                  <a:schemeClr val="tx1"/>
                </a:solidFill>
                <a:cs typeface="+mj-cs"/>
              </a:rPr>
              <a:t>شعر العقيدة والدعوة : أن لفظ الدعوة مصطلح أسلامي يطلق على ما دعا أليه رسول الله (ص) وهو الدخول في دين الاسلام . قال تعالى :( ادْعُ إِلَى سَبِيلِ رَبِّكَ بِالْحِكْمَةِ وَالْمَوْعِظَةِ الْحَسَنَةِ ) والرسول (ص) هو الداعي (يَا أَيُّهَا النَّبِيُّ إِنَّا أَرْسَلْنَاكَ شَاهِدًا وَمُبَشِّرًا وَنَذِيرًا (45) وَدَاعِيًا إِلَى اللَّهِ بِإِذْنِهِ وَسِرَاجًا مُنِيرًا ) وشعر الدعوة هو ذلك الشعر الذي دعا فيه المسلمون المشركين لترك عبادة الاصنام والدخول في الدين الجديد وتشتمل هذه الاشعار بما يأتي :</a:t>
            </a:r>
            <a:endParaRPr lang="en-US" sz="1600" dirty="0">
              <a:solidFill>
                <a:schemeClr val="tx1"/>
              </a:solidFill>
              <a:cs typeface="+mj-cs"/>
            </a:endParaRPr>
          </a:p>
          <a:p>
            <a:pPr lvl="0" algn="justLow"/>
            <a:r>
              <a:rPr lang="ar-SA" sz="1600" dirty="0">
                <a:solidFill>
                  <a:schemeClr val="tx1"/>
                </a:solidFill>
                <a:cs typeface="+mj-cs"/>
              </a:rPr>
              <a:t>التبرئة من الاصنام : فهذا ذياب بن حارث السعدي التميمي أسلم وحطم صنم قومه                ( قراض ) وأعلى اسلامه فقال :</a:t>
            </a:r>
            <a:endParaRPr lang="en-US" sz="1600" dirty="0">
              <a:solidFill>
                <a:schemeClr val="tx1"/>
              </a:solidFill>
              <a:cs typeface="+mj-cs"/>
            </a:endParaRPr>
          </a:p>
          <a:p>
            <a:pPr algn="justLow"/>
            <a:r>
              <a:rPr lang="ar-SA" sz="1600" dirty="0">
                <a:solidFill>
                  <a:schemeClr val="tx1"/>
                </a:solidFill>
                <a:cs typeface="+mj-cs"/>
              </a:rPr>
              <a:t>تَبِعْتُ رَسُولَ اللَّهِ إِذْ جَاءَ بِالْهُدَى         وَخَلَّفْتُ فَرَّاضًا بِدَارِ هَوَانٍ </a:t>
            </a:r>
            <a:endParaRPr lang="en-US" sz="1600" dirty="0">
              <a:solidFill>
                <a:schemeClr val="tx1"/>
              </a:solidFill>
              <a:cs typeface="+mj-cs"/>
            </a:endParaRPr>
          </a:p>
          <a:p>
            <a:pPr algn="justLow"/>
            <a:r>
              <a:rPr lang="ar-SA" sz="1600" dirty="0">
                <a:solidFill>
                  <a:schemeClr val="tx1"/>
                </a:solidFill>
                <a:cs typeface="+mj-cs"/>
              </a:rPr>
              <a:t>شَدَدْتُ عَلَيْهِ شِدَّةً فَتَرَكْتُهُ                 كَأَنْ لَمْ يَكُنْ وَالدَّهْرُ ذُو حِدْثَانِ </a:t>
            </a:r>
            <a:endParaRPr lang="en-US" sz="1600" dirty="0">
              <a:solidFill>
                <a:schemeClr val="tx1"/>
              </a:solidFill>
              <a:cs typeface="+mj-cs"/>
            </a:endParaRPr>
          </a:p>
          <a:p>
            <a:pPr algn="justLow"/>
            <a:r>
              <a:rPr lang="ar-SA" sz="1600" dirty="0">
                <a:solidFill>
                  <a:schemeClr val="tx1"/>
                </a:solidFill>
                <a:cs typeface="+mj-cs"/>
              </a:rPr>
              <a:t>فَلَمَّا رَأَيْتُ اللَّهَ أَظْهَرَ دِينَهُ                أَجَبْتُ رَسُولَ اللَّهِ حِينَ دَعَانِي </a:t>
            </a:r>
            <a:endParaRPr lang="en-US" sz="1600" dirty="0">
              <a:solidFill>
                <a:schemeClr val="tx1"/>
              </a:solidFill>
              <a:cs typeface="+mj-cs"/>
            </a:endParaRPr>
          </a:p>
          <a:p>
            <a:pPr algn="justLow"/>
            <a:r>
              <a:rPr lang="ar-SA" sz="1600" dirty="0">
                <a:solidFill>
                  <a:schemeClr val="tx1"/>
                </a:solidFill>
                <a:cs typeface="+mj-cs"/>
              </a:rPr>
              <a:t>فَأَصْبَحْتُ لِلإِسْلامِ مَا عِشْتُ نَاصِرًا     وَأَلْقَيْتُ فِيهَا كُلْكُلِي وَجِرَانِي</a:t>
            </a:r>
            <a:endParaRPr lang="en-US" sz="1600" dirty="0">
              <a:solidFill>
                <a:schemeClr val="tx1"/>
              </a:solidFill>
              <a:cs typeface="+mj-cs"/>
            </a:endParaRPr>
          </a:p>
          <a:p>
            <a:pPr algn="justLow"/>
            <a:r>
              <a:rPr lang="ar-SA" sz="1600" dirty="0">
                <a:solidFill>
                  <a:schemeClr val="tx1"/>
                </a:solidFill>
                <a:cs typeface="+mj-cs"/>
              </a:rPr>
              <a:t>ويدعوا شاعراً آخر الى ترك عبادة ( أللات ) لأنها حجارة لاتستطيع ان تدفع الاذى عن نفسها فكيف تستطيع ان تنصر من يعبدها , قال شداد بن عارض :</a:t>
            </a:r>
            <a:endParaRPr lang="en-US" sz="1600" dirty="0">
              <a:solidFill>
                <a:schemeClr val="tx1"/>
              </a:solidFill>
              <a:cs typeface="+mj-cs"/>
            </a:endParaRPr>
          </a:p>
          <a:p>
            <a:pPr algn="justLow"/>
            <a:r>
              <a:rPr lang="ar-SA" sz="1600" dirty="0">
                <a:solidFill>
                  <a:schemeClr val="tx1"/>
                </a:solidFill>
                <a:cs typeface="+mj-cs"/>
              </a:rPr>
              <a:t>لاتنصروا اللات أن الله مُهلكُها     وكيف ينتصرُ من هو ليس ينتصرُ</a:t>
            </a:r>
            <a:endParaRPr lang="en-US" sz="1600" dirty="0">
              <a:solidFill>
                <a:schemeClr val="tx1"/>
              </a:solidFill>
              <a:cs typeface="+mj-cs"/>
            </a:endParaRPr>
          </a:p>
          <a:p>
            <a:pPr algn="justLow"/>
            <a:r>
              <a:rPr lang="ar-SA" sz="1600" dirty="0">
                <a:solidFill>
                  <a:schemeClr val="tx1"/>
                </a:solidFill>
                <a:cs typeface="+mj-cs"/>
              </a:rPr>
              <a:t>أن التي حرقت بالسد فأشتعلت    ولم تقاتل لدى أحجارها هدرُ</a:t>
            </a:r>
            <a:endParaRPr lang="en-US" sz="1600" dirty="0">
              <a:solidFill>
                <a:schemeClr val="tx1"/>
              </a:solidFill>
              <a:cs typeface="+mj-cs"/>
            </a:endParaRPr>
          </a:p>
          <a:p>
            <a:pPr algn="justLow"/>
            <a:r>
              <a:rPr lang="ar-SA" sz="1600" dirty="0">
                <a:solidFill>
                  <a:schemeClr val="tx1"/>
                </a:solidFill>
                <a:cs typeface="+mj-cs"/>
              </a:rPr>
              <a:t>ويقال ان الرسول الكريم (ص) لما بعث خالد بن الوليد ليكسر الاصنام في الكعبة ذهب الى صنمه (العزى) وكسره وهو يرتجز مخالفاً تسبيح المشركين أيام عبادتهم فقال : </a:t>
            </a:r>
            <a:endParaRPr lang="en-US" sz="1600" dirty="0">
              <a:solidFill>
                <a:schemeClr val="tx1"/>
              </a:solidFill>
              <a:cs typeface="+mj-cs"/>
            </a:endParaRPr>
          </a:p>
          <a:p>
            <a:pPr algn="justLow"/>
            <a:r>
              <a:rPr lang="ar-SA" sz="1600" dirty="0">
                <a:solidFill>
                  <a:schemeClr val="tx1"/>
                </a:solidFill>
                <a:cs typeface="+mj-cs"/>
              </a:rPr>
              <a:t>يا عز كفرانك لاسبحانك ....... إني رأيت الله قد أهانك</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26230741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lnSpcReduction="10000"/>
          </a:bodyPr>
          <a:lstStyle/>
          <a:p>
            <a:pPr lvl="0" algn="justLow"/>
            <a:r>
              <a:rPr lang="ar-SA" sz="1600" dirty="0">
                <a:solidFill>
                  <a:schemeClr val="tx1"/>
                </a:solidFill>
                <a:cs typeface="+mj-cs"/>
              </a:rPr>
              <a:t>محاجة المشركين :</a:t>
            </a:r>
            <a:endParaRPr lang="en-US" sz="1600" dirty="0">
              <a:solidFill>
                <a:schemeClr val="tx1"/>
              </a:solidFill>
              <a:cs typeface="+mj-cs"/>
            </a:endParaRPr>
          </a:p>
          <a:p>
            <a:pPr algn="justLow"/>
            <a:r>
              <a:rPr lang="ar-SA" sz="1600" dirty="0">
                <a:solidFill>
                  <a:schemeClr val="tx1"/>
                </a:solidFill>
                <a:cs typeface="+mj-cs"/>
              </a:rPr>
              <a:t>أعلن كثير من الشعراء تبرئتهم من عبادة الالهة , لانهم آمنوا توحيد الله والدعوة الى عبادته . كان جبير بن زهير قد أسلم قبل أخيه كعب بن زهير فأرسل أليه يدعوه الى الايمان بالدين الاسلامي وتوحيد الله قائلاً :</a:t>
            </a:r>
            <a:endParaRPr lang="en-US" sz="1600" dirty="0">
              <a:solidFill>
                <a:schemeClr val="tx1"/>
              </a:solidFill>
              <a:cs typeface="+mj-cs"/>
            </a:endParaRPr>
          </a:p>
          <a:p>
            <a:pPr algn="justLow"/>
            <a:r>
              <a:rPr lang="ar-SA" sz="1600" dirty="0">
                <a:solidFill>
                  <a:schemeClr val="tx1"/>
                </a:solidFill>
                <a:cs typeface="+mj-cs"/>
              </a:rPr>
              <a:t>من مبلغ كعبا فهل لك في التي                تلوم عليها باطلا وهي احزم</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الى الله لا العزى ولا اللات وحدها            فتنجو اذا كان النجاء وتندم</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لدى يوم لاينجو وليس بمفلت                من النارالا طاهر القلب مسلم</a:t>
            </a:r>
            <a:endParaRPr lang="en-US" sz="1600" dirty="0">
              <a:solidFill>
                <a:schemeClr val="tx1"/>
              </a:solidFill>
              <a:cs typeface="+mj-cs"/>
            </a:endParaRPr>
          </a:p>
          <a:p>
            <a:pPr algn="justLow"/>
            <a:r>
              <a:rPr lang="ar-SA" sz="1600" dirty="0">
                <a:solidFill>
                  <a:schemeClr val="tx1"/>
                </a:solidFill>
                <a:cs typeface="+mj-cs"/>
              </a:rPr>
              <a:t>    فدين زهير وهو لاشي دينه                ودين ابى سلمى علي محرم</a:t>
            </a:r>
            <a:endParaRPr lang="en-US" sz="1600" dirty="0">
              <a:solidFill>
                <a:schemeClr val="tx1"/>
              </a:solidFill>
              <a:cs typeface="+mj-cs"/>
            </a:endParaRPr>
          </a:p>
          <a:p>
            <a:pPr algn="justLow"/>
            <a:r>
              <a:rPr lang="ar-SA" sz="1600" dirty="0">
                <a:solidFill>
                  <a:schemeClr val="tx1"/>
                </a:solidFill>
                <a:cs typeface="+mj-cs"/>
              </a:rPr>
              <a:t>وحين سمع كعب اخو جبير باسلام اخيه استاء وكتب اليه محاولا دعوته لترك الايمان بالدين الاسلامي منكرا اليه اعترافه بنبوة محمد ( صلى الله عليه واله ) قائلا : </a:t>
            </a:r>
            <a:endParaRPr lang="en-US" sz="1600" dirty="0">
              <a:solidFill>
                <a:schemeClr val="tx1"/>
              </a:solidFill>
              <a:cs typeface="+mj-cs"/>
            </a:endParaRPr>
          </a:p>
          <a:p>
            <a:pPr algn="justLow"/>
            <a:r>
              <a:rPr lang="ar-SA" sz="1600" dirty="0">
                <a:solidFill>
                  <a:schemeClr val="tx1"/>
                </a:solidFill>
                <a:cs typeface="+mj-cs"/>
              </a:rPr>
              <a:t>الا بالغا عني بجبيرا رسالة           فهل لك فيما قلت بالخيف هل لكا </a:t>
            </a:r>
            <a:endParaRPr lang="en-US" sz="1600" dirty="0">
              <a:solidFill>
                <a:schemeClr val="tx1"/>
              </a:solidFill>
              <a:cs typeface="+mj-cs"/>
            </a:endParaRPr>
          </a:p>
          <a:p>
            <a:pPr algn="justLow"/>
            <a:r>
              <a:rPr lang="ar-SA" sz="1600" dirty="0">
                <a:solidFill>
                  <a:schemeClr val="tx1"/>
                </a:solidFill>
                <a:cs typeface="+mj-cs"/>
              </a:rPr>
              <a:t>سقيت بكاس عند ال محمد            فأنهلك المامون منها وعلكا </a:t>
            </a:r>
            <a:endParaRPr lang="en-US" sz="1600" dirty="0">
              <a:solidFill>
                <a:schemeClr val="tx1"/>
              </a:solidFill>
              <a:cs typeface="+mj-cs"/>
            </a:endParaRPr>
          </a:p>
          <a:p>
            <a:pPr algn="justLow"/>
            <a:r>
              <a:rPr lang="ar-SA" sz="1600" dirty="0">
                <a:solidFill>
                  <a:schemeClr val="tx1"/>
                </a:solidFill>
                <a:cs typeface="+mj-cs"/>
              </a:rPr>
              <a:t>فخالفت اسباب الهدى وتبعته        على أي شيء ويب غيرك دلكا</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وأسلم الطفيل بن عمرو الدوسي فهددته قريش وأوعدته بالقتل فلم يتراجع عن إسلامه فقال :</a:t>
            </a:r>
            <a:endParaRPr lang="en-US" sz="1600" dirty="0">
              <a:solidFill>
                <a:schemeClr val="tx1"/>
              </a:solidFill>
              <a:cs typeface="+mj-cs"/>
            </a:endParaRPr>
          </a:p>
          <a:p>
            <a:pPr algn="justLow"/>
            <a:r>
              <a:rPr lang="ar-SA" sz="1600" dirty="0">
                <a:solidFill>
                  <a:schemeClr val="tx1"/>
                </a:solidFill>
                <a:cs typeface="+mj-cs"/>
              </a:rPr>
              <a:t>ألا بلغ لديك بني لؤي        على الشنان والغضب المرد</a:t>
            </a:r>
            <a:endParaRPr lang="en-US" sz="1600" dirty="0">
              <a:solidFill>
                <a:schemeClr val="tx1"/>
              </a:solidFill>
              <a:cs typeface="+mj-cs"/>
            </a:endParaRPr>
          </a:p>
          <a:p>
            <a:pPr algn="justLow"/>
            <a:r>
              <a:rPr lang="ar-SA" sz="1600" dirty="0">
                <a:solidFill>
                  <a:schemeClr val="tx1"/>
                </a:solidFill>
                <a:cs typeface="+mj-cs"/>
              </a:rPr>
              <a:t>بأن الله رب الناس فرد       تعالى جدهُ عن كل جد</a:t>
            </a:r>
            <a:endParaRPr lang="en-US" sz="1600" dirty="0">
              <a:solidFill>
                <a:schemeClr val="tx1"/>
              </a:solidFill>
              <a:cs typeface="+mj-cs"/>
            </a:endParaRPr>
          </a:p>
          <a:p>
            <a:pPr algn="justLow"/>
            <a:r>
              <a:rPr lang="ar-SA" sz="1600" dirty="0">
                <a:solidFill>
                  <a:schemeClr val="tx1"/>
                </a:solidFill>
                <a:cs typeface="+mj-cs"/>
              </a:rPr>
              <a:t>وأن محمداً عبد رسول       دليل هدى وموضع كل رشد </a:t>
            </a:r>
            <a:endParaRPr lang="en-US" sz="1600" dirty="0">
              <a:solidFill>
                <a:schemeClr val="tx1"/>
              </a:solidFill>
              <a:cs typeface="+mj-cs"/>
            </a:endParaRPr>
          </a:p>
          <a:p>
            <a:pPr algn="justLow"/>
            <a:r>
              <a:rPr lang="ar-SA" sz="1600" dirty="0">
                <a:solidFill>
                  <a:schemeClr val="tx1"/>
                </a:solidFill>
                <a:cs typeface="+mj-cs"/>
              </a:rPr>
              <a:t>وهناك اشعار كثيرة وردت خلال قصائد الشعراء المسلمين حين يردون على شعراء المشركين أو حين يتذكرون الوقائع والفتوحات ويصفون أنتصار المسلمين وأيمانهم والتفافهم حول الرسول(ص)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36846313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lvl="0" algn="justLow"/>
            <a:r>
              <a:rPr lang="ar-SA" sz="1600" dirty="0" smtClean="0">
                <a:solidFill>
                  <a:schemeClr val="tx1"/>
                </a:solidFill>
                <a:cs typeface="+mj-cs"/>
              </a:rPr>
              <a:t>مناقشة </a:t>
            </a:r>
            <a:r>
              <a:rPr lang="ar-SA" sz="1600" dirty="0">
                <a:solidFill>
                  <a:schemeClr val="tx1"/>
                </a:solidFill>
                <a:cs typeface="+mj-cs"/>
              </a:rPr>
              <a:t>المرتدين :</a:t>
            </a:r>
            <a:endParaRPr lang="en-US" sz="1600" dirty="0">
              <a:solidFill>
                <a:schemeClr val="tx1"/>
              </a:solidFill>
              <a:cs typeface="+mj-cs"/>
            </a:endParaRPr>
          </a:p>
          <a:p>
            <a:pPr algn="justLow"/>
            <a:r>
              <a:rPr lang="ar-SA" sz="1600" dirty="0">
                <a:solidFill>
                  <a:schemeClr val="tx1"/>
                </a:solidFill>
                <a:cs typeface="+mj-cs"/>
              </a:rPr>
              <a:t>وهي تلك الابيات التي قيلت في حروب الردة يناقش فيها الشعراء المسلمون المرتدين ويدعونهم الى التعقل وعدم الخروج على دين الله . وقد قال المرتدون اشعاراً ايضاً وقد اصاب أشعار الجانبين الضياع نظراً للحروب الطاحنة , ولتحرج المسلمون من روايتها . وان ما وصل منها لايتجاوز الابيات والمقطوعات . ونجد في تلك الابيات التي قيلت في لحظات سريعة ومضات تصور ثبات العقيدة في نفوس المسلمين ودفاعهم عنها .</a:t>
            </a:r>
            <a:endParaRPr lang="en-US" sz="1600" dirty="0">
              <a:solidFill>
                <a:schemeClr val="tx1"/>
              </a:solidFill>
              <a:cs typeface="+mj-cs"/>
            </a:endParaRPr>
          </a:p>
          <a:p>
            <a:pPr algn="justLow"/>
            <a:r>
              <a:rPr lang="ar-SA" sz="1600" dirty="0">
                <a:solidFill>
                  <a:schemeClr val="tx1"/>
                </a:solidFill>
                <a:cs typeface="+mj-cs"/>
              </a:rPr>
              <a:t>و يتالم شاعر اخر فينفث نفثة حسرة على مراى قبيلته مرتدة و اتباعها دعوة الدجال طلحة الكذاب فيقول : </a:t>
            </a:r>
            <a:endParaRPr lang="en-US" sz="1600" dirty="0">
              <a:solidFill>
                <a:schemeClr val="tx1"/>
              </a:solidFill>
              <a:cs typeface="+mj-cs"/>
            </a:endParaRPr>
          </a:p>
          <a:p>
            <a:pPr algn="justLow"/>
            <a:r>
              <a:rPr lang="ar-SA" sz="1600" dirty="0">
                <a:solidFill>
                  <a:schemeClr val="tx1"/>
                </a:solidFill>
                <a:cs typeface="+mj-cs"/>
              </a:rPr>
              <a:t>لهفي على اسد اضل سبيلهم               بعد النبي طليحة الكذابُ</a:t>
            </a:r>
            <a:endParaRPr lang="en-US" sz="1600" dirty="0">
              <a:solidFill>
                <a:schemeClr val="tx1"/>
              </a:solidFill>
              <a:cs typeface="+mj-cs"/>
            </a:endParaRPr>
          </a:p>
          <a:p>
            <a:pPr algn="justLow"/>
            <a:r>
              <a:rPr lang="ar-SA" sz="1600" dirty="0">
                <a:solidFill>
                  <a:schemeClr val="tx1"/>
                </a:solidFill>
                <a:cs typeface="+mj-cs"/>
              </a:rPr>
              <a:t> </a:t>
            </a:r>
            <a:r>
              <a:rPr lang="ar-SA" sz="1600" dirty="0" smtClean="0">
                <a:solidFill>
                  <a:schemeClr val="tx1"/>
                </a:solidFill>
                <a:cs typeface="+mj-cs"/>
              </a:rPr>
              <a:t>وهذا </a:t>
            </a:r>
            <a:r>
              <a:rPr lang="ar-SA" sz="1600" dirty="0">
                <a:solidFill>
                  <a:schemeClr val="tx1"/>
                </a:solidFill>
                <a:cs typeface="+mj-cs"/>
              </a:rPr>
              <a:t>فاتك بن زيد العبسي يهجو قومه تميم حين اعلنوا ردتهم و يحاول ان يدعوهم للعودة الى دين الله ويذكر مالك بن نويرة سيد تميم بعذاب النار قال: </a:t>
            </a:r>
            <a:endParaRPr lang="en-US" sz="1600" dirty="0">
              <a:solidFill>
                <a:schemeClr val="tx1"/>
              </a:solidFill>
              <a:cs typeface="+mj-cs"/>
            </a:endParaRPr>
          </a:p>
          <a:p>
            <a:pPr algn="justLow"/>
            <a:r>
              <a:rPr lang="ar-SA" sz="1600" dirty="0" smtClean="0">
                <a:solidFill>
                  <a:schemeClr val="tx1"/>
                </a:solidFill>
                <a:cs typeface="+mj-cs"/>
              </a:rPr>
              <a:t>قلت </a:t>
            </a:r>
            <a:r>
              <a:rPr lang="ar-SA" sz="1600" dirty="0">
                <a:solidFill>
                  <a:schemeClr val="tx1"/>
                </a:solidFill>
                <a:cs typeface="+mj-cs"/>
              </a:rPr>
              <a:t>يا مال ان ربك حي                فاعبدنه ودن بدين الرسول </a:t>
            </a:r>
            <a:endParaRPr lang="en-US" sz="1600" dirty="0">
              <a:solidFill>
                <a:schemeClr val="tx1"/>
              </a:solidFill>
              <a:cs typeface="+mj-cs"/>
            </a:endParaRPr>
          </a:p>
          <a:p>
            <a:pPr algn="justLow"/>
            <a:r>
              <a:rPr lang="ar-SA" sz="1600" dirty="0">
                <a:solidFill>
                  <a:schemeClr val="tx1"/>
                </a:solidFill>
                <a:cs typeface="+mj-cs"/>
              </a:rPr>
              <a:t>انها ردة تقود الى النار                 فلا تولعن بقال و قيل </a:t>
            </a:r>
            <a:endParaRPr lang="en-US" sz="1600" dirty="0">
              <a:solidFill>
                <a:schemeClr val="tx1"/>
              </a:solidFill>
              <a:cs typeface="+mj-cs"/>
            </a:endParaRPr>
          </a:p>
          <a:p>
            <a:pPr algn="justLow"/>
            <a:r>
              <a:rPr lang="ar-SA" sz="1600" dirty="0">
                <a:solidFill>
                  <a:schemeClr val="tx1"/>
                </a:solidFill>
                <a:cs typeface="+mj-cs"/>
              </a:rPr>
              <a:t>أما بنو عامر فأنهم ارتدوا عن الاسلام , ومنعت الزكاة عن بيت المال واضافت تعطيلاً آخر وهو ترك الصلاة وفي هذا يقول آحد الشعراء </a:t>
            </a:r>
            <a:r>
              <a:rPr lang="ar-SA" sz="1600" dirty="0" smtClean="0">
                <a:solidFill>
                  <a:schemeClr val="tx1"/>
                </a:solidFill>
                <a:cs typeface="+mj-cs"/>
              </a:rPr>
              <a:t>:</a:t>
            </a:r>
            <a:endParaRPr lang="en-US" sz="1600" dirty="0">
              <a:solidFill>
                <a:schemeClr val="tx1"/>
              </a:solidFill>
              <a:cs typeface="+mj-cs"/>
            </a:endParaRPr>
          </a:p>
          <a:p>
            <a:pPr algn="justLow"/>
            <a:r>
              <a:rPr lang="ar-SA" sz="1600" dirty="0">
                <a:solidFill>
                  <a:schemeClr val="tx1"/>
                </a:solidFill>
                <a:cs typeface="+mj-cs"/>
              </a:rPr>
              <a:t>لعمري لئن اجمعت عامر                على كفرها بعد اسلامها</a:t>
            </a:r>
            <a:endParaRPr lang="en-US" sz="1600" dirty="0">
              <a:solidFill>
                <a:schemeClr val="tx1"/>
              </a:solidFill>
              <a:cs typeface="+mj-cs"/>
            </a:endParaRPr>
          </a:p>
          <a:p>
            <a:pPr algn="justLow"/>
            <a:r>
              <a:rPr lang="ar-SA" sz="1600" dirty="0">
                <a:solidFill>
                  <a:schemeClr val="tx1"/>
                </a:solidFill>
                <a:cs typeface="+mj-cs"/>
              </a:rPr>
              <a:t>و مناهم قرة النزهات                     لقد رزئت عظم احلامها</a:t>
            </a:r>
            <a:endParaRPr lang="en-US" sz="1600" dirty="0">
              <a:solidFill>
                <a:schemeClr val="tx1"/>
              </a:solidFill>
              <a:cs typeface="+mj-cs"/>
            </a:endParaRPr>
          </a:p>
          <a:p>
            <a:pPr algn="justLow"/>
            <a:r>
              <a:rPr lang="ar-SA" sz="1600" dirty="0">
                <a:solidFill>
                  <a:schemeClr val="tx1"/>
                </a:solidFill>
                <a:cs typeface="+mj-cs"/>
              </a:rPr>
              <a:t>اضاع الصلاة بنو عامر                  واهلكها منع انعامها</a:t>
            </a:r>
            <a:endParaRPr lang="en-US" sz="1600" dirty="0">
              <a:solidFill>
                <a:schemeClr val="tx1"/>
              </a:solidFill>
              <a:cs typeface="+mj-cs"/>
            </a:endParaRPr>
          </a:p>
          <a:p>
            <a:pPr algn="justLow"/>
            <a:r>
              <a:rPr lang="ar-SA" sz="1600" dirty="0">
                <a:solidFill>
                  <a:schemeClr val="tx1"/>
                </a:solidFill>
                <a:cs typeface="+mj-cs"/>
              </a:rPr>
              <a:t>وفي منعها الحق سفك الدماء           ووصم النساء </a:t>
            </a:r>
            <a:r>
              <a:rPr lang="ar-SA" sz="1600" dirty="0" smtClean="0">
                <a:solidFill>
                  <a:schemeClr val="tx1"/>
                </a:solidFill>
                <a:cs typeface="+mj-cs"/>
              </a:rPr>
              <a:t>لأيتامها</a:t>
            </a:r>
            <a:endParaRPr lang="en-US" sz="1600" dirty="0">
              <a:solidFill>
                <a:schemeClr val="tx1"/>
              </a:solidFill>
              <a:cs typeface="+mj-cs"/>
            </a:endParaRPr>
          </a:p>
          <a:p>
            <a:pPr algn="justLow"/>
            <a:r>
              <a:rPr lang="ar-SA" sz="1600" dirty="0">
                <a:solidFill>
                  <a:schemeClr val="tx1"/>
                </a:solidFill>
                <a:cs typeface="+mj-cs"/>
              </a:rPr>
              <a:t>يقول يمامة بن اثال الثقفي عن دعوة مسيلمة الكذاب وسجعه التأثير في الناس  :</a:t>
            </a:r>
            <a:endParaRPr lang="en-US" sz="1600" dirty="0">
              <a:solidFill>
                <a:schemeClr val="tx1"/>
              </a:solidFill>
              <a:cs typeface="+mj-cs"/>
            </a:endParaRPr>
          </a:p>
          <a:p>
            <a:pPr algn="justLow"/>
            <a:r>
              <a:rPr lang="ar-SA" sz="1600" dirty="0">
                <a:solidFill>
                  <a:schemeClr val="tx1"/>
                </a:solidFill>
                <a:cs typeface="+mj-cs"/>
              </a:rPr>
              <a:t>دَعَانَا إِلَى تَرْكِ الدِّيَانَةِ وَالْهُدَى          مُسَيْلِمَةُ الْكَذَّابُ إِذْ جَاءَ يَسْجَعُ</a:t>
            </a:r>
            <a:endParaRPr lang="en-US" sz="1600" dirty="0">
              <a:solidFill>
                <a:schemeClr val="tx1"/>
              </a:solidFill>
              <a:cs typeface="+mj-cs"/>
            </a:endParaRPr>
          </a:p>
          <a:p>
            <a:pPr algn="justLow"/>
            <a:r>
              <a:rPr lang="ar-SA" sz="1600" dirty="0">
                <a:solidFill>
                  <a:schemeClr val="tx1"/>
                </a:solidFill>
                <a:cs typeface="+mj-cs"/>
              </a:rPr>
              <a:t> فَيَا عَجَبًا مِنْ مَعْشَرٍ قَد تَتَابَعُوا         لَهُ فِي سَبِيلِ الْغَيِّ وَالْغَيُّ أَشْنَعُ</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13762183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algn="justLow"/>
            <a:r>
              <a:rPr lang="ar-SA" sz="1600" dirty="0">
                <a:solidFill>
                  <a:schemeClr val="tx1"/>
                </a:solidFill>
                <a:cs typeface="+mj-cs"/>
              </a:rPr>
              <a:t>وهذا امرؤ القيس بن عباس أرتد قومه فخالفهم وثبت على دينه وحاول ان يدعوهم الى الرشاد فأبوا, فلم يجد بدأ بارسال رسالة شعرية الى الخليفة أبي بكر (رض) يعلن ثباته على دينه وتبرئته من ردة قومه وارتحاله عنهم فقال: -</a:t>
            </a:r>
            <a:endParaRPr lang="en-US" sz="1600" dirty="0">
              <a:solidFill>
                <a:schemeClr val="tx1"/>
              </a:solidFill>
              <a:cs typeface="+mj-cs"/>
            </a:endParaRPr>
          </a:p>
          <a:p>
            <a:pPr algn="justLow"/>
            <a:r>
              <a:rPr lang="ar-SA" sz="1600" dirty="0">
                <a:solidFill>
                  <a:schemeClr val="tx1"/>
                </a:solidFill>
                <a:cs typeface="+mj-cs"/>
              </a:rPr>
              <a:t>ألا أبغ أبا بكر رسولاً                  وأبلغها جميع المسلمينا </a:t>
            </a:r>
            <a:endParaRPr lang="en-US" sz="1600" dirty="0">
              <a:solidFill>
                <a:schemeClr val="tx1"/>
              </a:solidFill>
              <a:cs typeface="+mj-cs"/>
            </a:endParaRPr>
          </a:p>
          <a:p>
            <a:pPr algn="justLow"/>
            <a:r>
              <a:rPr lang="ar-SA" sz="1600" dirty="0">
                <a:solidFill>
                  <a:schemeClr val="tx1"/>
                </a:solidFill>
                <a:cs typeface="+mj-cs"/>
              </a:rPr>
              <a:t>دعوتُ عشيرتي للسلم حتى         رأيتهم أغاروا مفسدينا</a:t>
            </a:r>
            <a:endParaRPr lang="en-US" sz="1600" dirty="0">
              <a:solidFill>
                <a:schemeClr val="tx1"/>
              </a:solidFill>
              <a:cs typeface="+mj-cs"/>
            </a:endParaRPr>
          </a:p>
          <a:p>
            <a:pPr algn="justLow"/>
            <a:r>
              <a:rPr lang="ar-SA" sz="1600" dirty="0">
                <a:solidFill>
                  <a:schemeClr val="tx1"/>
                </a:solidFill>
                <a:cs typeface="+mj-cs"/>
              </a:rPr>
              <a:t>فليس مجاوراً بيتي بيوتاً             بما قال النبي مكذبينا</a:t>
            </a:r>
            <a:endParaRPr lang="en-US" sz="1600" dirty="0">
              <a:solidFill>
                <a:schemeClr val="tx1"/>
              </a:solidFill>
              <a:cs typeface="+mj-cs"/>
            </a:endParaRPr>
          </a:p>
          <a:p>
            <a:pPr algn="justLow"/>
            <a:r>
              <a:rPr lang="ar-SA" sz="1600" dirty="0">
                <a:solidFill>
                  <a:schemeClr val="tx1"/>
                </a:solidFill>
                <a:cs typeface="+mj-cs"/>
              </a:rPr>
              <a:t>ولا متبدلاً بالله رباً                     ولا متبدلاً بالدين دينا</a:t>
            </a:r>
            <a:endParaRPr lang="en-US" sz="1600" dirty="0">
              <a:solidFill>
                <a:schemeClr val="tx1"/>
              </a:solidFill>
              <a:cs typeface="+mj-cs"/>
            </a:endParaRPr>
          </a:p>
          <a:p>
            <a:pPr algn="justLow"/>
            <a:endParaRPr lang="en-US" sz="1600" dirty="0">
              <a:solidFill>
                <a:schemeClr val="tx1"/>
              </a:solidFill>
              <a:cs typeface="+mj-cs"/>
            </a:endParaRPr>
          </a:p>
          <a:p>
            <a:pPr algn="justLow"/>
            <a:r>
              <a:rPr lang="ar-SA" sz="1600" dirty="0">
                <a:solidFill>
                  <a:schemeClr val="tx1"/>
                </a:solidFill>
                <a:cs typeface="+mj-cs"/>
              </a:rPr>
              <a:t>4. العودة الى الاسلام مرة اخرى :</a:t>
            </a:r>
            <a:endParaRPr lang="en-US" sz="1600" dirty="0">
              <a:solidFill>
                <a:schemeClr val="tx1"/>
              </a:solidFill>
              <a:cs typeface="+mj-cs"/>
            </a:endParaRPr>
          </a:p>
          <a:p>
            <a:pPr algn="justLow"/>
            <a:r>
              <a:rPr lang="ar-SA" sz="1600" dirty="0">
                <a:solidFill>
                  <a:schemeClr val="tx1"/>
                </a:solidFill>
                <a:cs typeface="+mj-cs"/>
              </a:rPr>
              <a:t>وهناك بعض المقطوعات التي اعلن فيها اصحابها التوبة والعودة الى الاسلام, وهي اشعار قليلة نظراً لكثرة القتلى في تلك الحروب بين المسلمين والمرتدين , يقول جندب بن ابي سلمى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قدمت وايقنت الغداة بانني            اتيت التي يبقى على المرء عارها</a:t>
            </a:r>
            <a:r>
              <a:rPr lang="en-US" sz="1600" dirty="0">
                <a:solidFill>
                  <a:schemeClr val="tx1"/>
                </a:solidFill>
                <a:cs typeface="+mj-cs"/>
              </a:rPr>
              <a:t> </a:t>
            </a:r>
            <a:r>
              <a:rPr lang="en-US" sz="1600" dirty="0" smtClean="0">
                <a:solidFill>
                  <a:schemeClr val="tx1"/>
                </a:solidFill>
                <a:cs typeface="+mj-cs"/>
              </a:rPr>
              <a:t>	</a:t>
            </a:r>
            <a:r>
              <a:rPr lang="en-US" sz="1600" dirty="0">
                <a:solidFill>
                  <a:schemeClr val="tx1"/>
                </a:solidFill>
                <a:cs typeface="+mj-cs"/>
              </a:rPr>
              <a:t/>
            </a:r>
            <a:br>
              <a:rPr lang="en-US" sz="1600" dirty="0">
                <a:solidFill>
                  <a:schemeClr val="tx1"/>
                </a:solidFill>
                <a:cs typeface="+mj-cs"/>
              </a:rPr>
            </a:br>
            <a:r>
              <a:rPr lang="en-US" sz="1600" dirty="0" smtClean="0">
                <a:solidFill>
                  <a:schemeClr val="tx1"/>
                </a:solidFill>
                <a:cs typeface="+mj-cs"/>
              </a:rPr>
              <a:t>                                  </a:t>
            </a:r>
            <a:r>
              <a:rPr lang="ar-SA" sz="1600" dirty="0" smtClean="0">
                <a:solidFill>
                  <a:schemeClr val="tx1"/>
                </a:solidFill>
                <a:cs typeface="+mj-cs"/>
              </a:rPr>
              <a:t>شهدت </a:t>
            </a:r>
            <a:r>
              <a:rPr lang="ar-SA" sz="1600" dirty="0">
                <a:solidFill>
                  <a:schemeClr val="tx1"/>
                </a:solidFill>
                <a:cs typeface="+mj-cs"/>
              </a:rPr>
              <a:t>بان الله لاشيء غيره                بني مدلج فالله ربي و جارها</a:t>
            </a:r>
            <a:r>
              <a:rPr lang="en-US" sz="1600" dirty="0">
                <a:solidFill>
                  <a:schemeClr val="tx1"/>
                </a:solidFill>
                <a:cs typeface="+mj-cs"/>
              </a:rPr>
              <a:t> </a:t>
            </a:r>
          </a:p>
          <a:p>
            <a:pPr algn="justLow"/>
            <a:r>
              <a:rPr lang="en-US" sz="1600" dirty="0">
                <a:solidFill>
                  <a:schemeClr val="tx1"/>
                </a:solidFill>
                <a:cs typeface="+mj-cs"/>
              </a:rPr>
              <a:t/>
            </a:r>
            <a:br>
              <a:rPr lang="en-US" sz="1600" dirty="0">
                <a:solidFill>
                  <a:schemeClr val="tx1"/>
                </a:solidFill>
                <a:cs typeface="+mj-cs"/>
              </a:rPr>
            </a:br>
            <a:r>
              <a:rPr lang="ar-SA" sz="1600" dirty="0">
                <a:solidFill>
                  <a:schemeClr val="tx1"/>
                </a:solidFill>
                <a:cs typeface="+mj-cs"/>
              </a:rPr>
              <a:t>و يلاحظ ان معظم هذه الاشعار لا تتجاوز الابيات المفردة او المقطوعات القصار و اصحابها لا يمكن ان يدرجوا ضمن الشعراء قدر كونهم مصورين لمواقف اقتضاها الثبات على العقيدة والدين</a:t>
            </a:r>
            <a:r>
              <a:rPr lang="en-US" sz="1600" dirty="0">
                <a:solidFill>
                  <a:schemeClr val="tx1"/>
                </a:solidFill>
                <a:cs typeface="+mj-cs"/>
              </a:rPr>
              <a:t>  </a:t>
            </a:r>
            <a:r>
              <a:rPr lang="ar-SA" sz="1600" dirty="0">
                <a:solidFill>
                  <a:schemeClr val="tx1"/>
                </a:solidFill>
                <a:cs typeface="+mj-cs"/>
              </a:rPr>
              <a:t>.</a:t>
            </a:r>
            <a:endParaRPr lang="en-US" sz="1600" dirty="0">
              <a:solidFill>
                <a:schemeClr val="tx1"/>
              </a:solidFill>
              <a:cs typeface="+mj-cs"/>
            </a:endParaRPr>
          </a:p>
          <a:p>
            <a:pPr algn="r"/>
            <a:r>
              <a:rPr lang="ar-SA" sz="1600" dirty="0">
                <a:solidFill>
                  <a:schemeClr val="tx1"/>
                </a:solidFill>
                <a:cs typeface="+mj-cs"/>
              </a:rPr>
              <a:t>ب. شعر الجهاد والفتوح الاسلامية </a:t>
            </a:r>
            <a:r>
              <a:rPr lang="ar-SA" sz="1600" dirty="0" smtClean="0">
                <a:solidFill>
                  <a:schemeClr val="tx1"/>
                </a:solidFill>
                <a:cs typeface="+mj-cs"/>
              </a:rPr>
              <a:t>:</a:t>
            </a:r>
            <a:r>
              <a:rPr lang="en-US" sz="1600" dirty="0" smtClean="0">
                <a:solidFill>
                  <a:schemeClr val="tx1"/>
                </a:solidFill>
                <a:cs typeface="+mj-cs"/>
              </a:rPr>
              <a:t>	</a:t>
            </a:r>
            <a:r>
              <a:rPr lang="en-US" sz="1600" dirty="0">
                <a:solidFill>
                  <a:schemeClr val="tx1"/>
                </a:solidFill>
                <a:cs typeface="+mj-cs"/>
              </a:rPr>
              <a:t/>
            </a:r>
            <a:br>
              <a:rPr lang="en-US" sz="1600" dirty="0">
                <a:solidFill>
                  <a:schemeClr val="tx1"/>
                </a:solidFill>
                <a:cs typeface="+mj-cs"/>
              </a:rPr>
            </a:br>
            <a:r>
              <a:rPr lang="ar-SA" sz="1600" dirty="0">
                <a:solidFill>
                  <a:schemeClr val="tx1"/>
                </a:solidFill>
                <a:cs typeface="+mj-cs"/>
              </a:rPr>
              <a:t>ان التغني بالبطولة والامجاد ظاهرة ادبية </a:t>
            </a:r>
            <a:r>
              <a:rPr lang="ar-SA" sz="1600" dirty="0" smtClean="0">
                <a:solidFill>
                  <a:schemeClr val="tx1"/>
                </a:solidFill>
                <a:cs typeface="+mj-cs"/>
              </a:rPr>
              <a:t>موجودة </a:t>
            </a:r>
            <a:r>
              <a:rPr lang="ar-SA" sz="1600" dirty="0">
                <a:solidFill>
                  <a:schemeClr val="tx1"/>
                </a:solidFill>
                <a:cs typeface="+mj-cs"/>
              </a:rPr>
              <a:t>في ادب ما قبل الاسلام عرفناها في ادب الفروسية وشعر ايام العرب او مفاخر الشعراء بقبيلتهم الذي يجعلهم يمجدون بطولات فرسانهم او يشيدون ببطولاتهم بالذات دفاعا عن القبيلة او اخذا للثار الى غير ذلك من المعاني التي دارت على السن الشعراء الفرسان عند عنترة بن شداد وشعراء الصعاليك مثل عروة بن الورد والسليك والشنفري وغيرهم من الشعراء الا ان شعر الفروسية هذا قد تطور في العصر الاسلامي وقد خلت فيه مفاهيم جديدة اغنته و اعطته طابعا خاصا حين ابتعد الشعراء الفرسان عن العصبية القبلية او الهوى الشخصي , واكتسبت اشعار البطولة عندهم طابعا دينيا مبعثه </a:t>
            </a:r>
            <a:endParaRPr lang="ar-IQ" sz="1600" dirty="0">
              <a:solidFill>
                <a:schemeClr val="tx1"/>
              </a:solidFill>
              <a:cs typeface="+mj-cs"/>
            </a:endParaRPr>
          </a:p>
        </p:txBody>
      </p:sp>
    </p:spTree>
    <p:extLst>
      <p:ext uri="{BB962C8B-B14F-4D97-AF65-F5344CB8AC3E}">
        <p14:creationId xmlns:p14="http://schemas.microsoft.com/office/powerpoint/2010/main" val="3207919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شموله الشعر والنثر :</a:t>
            </a:r>
            <a:endParaRPr lang="en-US" sz="1600" dirty="0">
              <a:solidFill>
                <a:schemeClr val="tx1"/>
              </a:solidFill>
              <a:cs typeface="+mj-cs"/>
            </a:endParaRPr>
          </a:p>
          <a:p>
            <a:pPr algn="justLow"/>
            <a:r>
              <a:rPr lang="ar-SA" sz="1600" dirty="0">
                <a:solidFill>
                  <a:schemeClr val="tx1"/>
                </a:solidFill>
                <a:cs typeface="+mj-cs"/>
              </a:rPr>
              <a:t>كانت الحياة العربية قبل الإسلام مدعاة لنشاط الشعراء والخطباء . فوصف العرب بالبلاغة وقوة العارضة . ووجود الكتابة مع فقدان النصوص النثرية على معرفة العرب لها قبل الإسلام , إلا إن الملاحظة التي نلحظها في أدب صدر الإسلام هي شموله الشعر والنثر مع وصول ثروة كبيرة من الخطب والرسائل مما أقتضته طبيعة الكثير من الإحداث ومقتضيات الأمور مما تطلبه الدولة الجديدة ووجوب مراسلة القبائل العربية أو مكاتبة الدول المجاورة ودعوتها للإسلام . وكانت وقائع الفتح والتحرير حافزاً قوياً لتنشيط الكتابة والخطابة . يقول محمد مصطفى :  </a:t>
            </a:r>
            <a:r>
              <a:rPr lang="en-US" sz="1600" dirty="0">
                <a:solidFill>
                  <a:schemeClr val="tx1"/>
                </a:solidFill>
                <a:cs typeface="+mj-cs"/>
              </a:rPr>
              <a:t>} </a:t>
            </a:r>
            <a:r>
              <a:rPr lang="ar-SA" sz="1600" dirty="0">
                <a:solidFill>
                  <a:schemeClr val="tx1"/>
                </a:solidFill>
                <a:cs typeface="+mj-cs"/>
              </a:rPr>
              <a:t>فلما جاء الإسلام صارت الدولة للنثر لأنه هو الموافق للجد الذي اخذ اللعب في سبيله ...</a:t>
            </a:r>
            <a:r>
              <a:rPr lang="en-US" sz="1600" dirty="0">
                <a:solidFill>
                  <a:schemeClr val="tx1"/>
                </a:solidFill>
                <a:cs typeface="+mj-cs"/>
              </a:rPr>
              <a:t>{  </a:t>
            </a:r>
            <a:r>
              <a:rPr lang="ar-SA" sz="1600" dirty="0" smtClean="0">
                <a:solidFill>
                  <a:schemeClr val="tx1"/>
                </a:solidFill>
                <a:cs typeface="+mj-cs"/>
              </a:rPr>
              <a:t>.</a:t>
            </a:r>
            <a:r>
              <a:rPr lang="ar-SA" sz="1600" dirty="0">
                <a:solidFill>
                  <a:schemeClr val="tx1"/>
                </a:solidFill>
                <a:cs typeface="+mj-cs"/>
              </a:rPr>
              <a:t> </a:t>
            </a:r>
            <a:endParaRPr lang="en-US" sz="1600" dirty="0">
              <a:solidFill>
                <a:schemeClr val="tx1"/>
              </a:solidFill>
              <a:cs typeface="+mj-cs"/>
            </a:endParaRPr>
          </a:p>
          <a:p>
            <a:r>
              <a:rPr lang="ar-SA" sz="1600" b="1" dirty="0">
                <a:solidFill>
                  <a:schemeClr val="tx1"/>
                </a:solidFill>
                <a:cs typeface="+mj-cs"/>
              </a:rPr>
              <a:t>الأسلام والشعر</a:t>
            </a:r>
            <a:endParaRPr lang="en-US" sz="1600" b="1" dirty="0">
              <a:solidFill>
                <a:schemeClr val="tx1"/>
              </a:solidFill>
              <a:cs typeface="+mj-cs"/>
            </a:endParaRPr>
          </a:p>
          <a:p>
            <a:pPr lvl="0"/>
            <a:r>
              <a:rPr lang="ar-SA" sz="1600" b="1" dirty="0">
                <a:solidFill>
                  <a:schemeClr val="tx1"/>
                </a:solidFill>
                <a:cs typeface="+mj-cs"/>
              </a:rPr>
              <a:t>القرآن الكريم والشعر :</a:t>
            </a:r>
            <a:endParaRPr lang="en-US" sz="1600" b="1" dirty="0">
              <a:solidFill>
                <a:schemeClr val="tx1"/>
              </a:solidFill>
              <a:cs typeface="+mj-cs"/>
            </a:endParaRPr>
          </a:p>
          <a:p>
            <a:pPr algn="justLow"/>
            <a:r>
              <a:rPr lang="ar-SA" sz="1600" dirty="0">
                <a:solidFill>
                  <a:schemeClr val="tx1"/>
                </a:solidFill>
                <a:cs typeface="+mj-cs"/>
              </a:rPr>
              <a:t>عد بعض الباحثين موقف الاسلام من الشعر موقفاً غير مشجع له , أو موقف متعنت من الشعر والشعراء . وقد ردت الايات الكريمة على اتهامات المشركين وما وصفه القران الكريم بأنه قول شاعر أو كاهن أو ساحر أو مجنون </a:t>
            </a:r>
            <a:endParaRPr lang="en-US" sz="1600" dirty="0">
              <a:solidFill>
                <a:schemeClr val="tx1"/>
              </a:solidFill>
              <a:cs typeface="+mj-cs"/>
            </a:endParaRPr>
          </a:p>
          <a:p>
            <a:pPr algn="justLow"/>
            <a:r>
              <a:rPr lang="ar-SA" sz="1600" dirty="0">
                <a:solidFill>
                  <a:schemeClr val="tx1"/>
                </a:solidFill>
                <a:cs typeface="+mj-cs"/>
              </a:rPr>
              <a:t>قال تعالى : </a:t>
            </a:r>
            <a:r>
              <a:rPr lang="en-US" sz="1600" dirty="0">
                <a:solidFill>
                  <a:schemeClr val="tx1"/>
                </a:solidFill>
                <a:cs typeface="+mj-cs"/>
              </a:rPr>
              <a:t>}}  </a:t>
            </a:r>
            <a:r>
              <a:rPr lang="ar-SA" sz="1600" dirty="0">
                <a:solidFill>
                  <a:schemeClr val="tx1"/>
                </a:solidFill>
                <a:cs typeface="+mj-cs"/>
              </a:rPr>
              <a:t>وَمَا عَلَّمْنَاهُ الشِّعْرَ وَمَا يَنْبَغِي لَهُ إِنْ هُوَ إِلا ذِكْرٌ وَقُرْآنٌ مُبِينٌ </a:t>
            </a:r>
            <a:r>
              <a:rPr lang="en-US" sz="1600" dirty="0">
                <a:solidFill>
                  <a:schemeClr val="tx1"/>
                </a:solidFill>
                <a:cs typeface="+mj-cs"/>
              </a:rPr>
              <a:t>{{ </a:t>
            </a:r>
            <a:r>
              <a:rPr lang="ar-SA" sz="1600" dirty="0">
                <a:solidFill>
                  <a:schemeClr val="tx1"/>
                </a:solidFill>
                <a:cs typeface="+mj-cs"/>
              </a:rPr>
              <a:t> (يس 69 ) .</a:t>
            </a:r>
            <a:endParaRPr lang="en-US" sz="1600" dirty="0">
              <a:solidFill>
                <a:schemeClr val="tx1"/>
              </a:solidFill>
              <a:cs typeface="+mj-cs"/>
            </a:endParaRPr>
          </a:p>
          <a:p>
            <a:pPr algn="justLow"/>
            <a:r>
              <a:rPr lang="ar-SA" sz="1600" dirty="0">
                <a:solidFill>
                  <a:schemeClr val="tx1"/>
                </a:solidFill>
                <a:cs typeface="+mj-cs"/>
              </a:rPr>
              <a:t>وقوله تعالى : </a:t>
            </a:r>
            <a:r>
              <a:rPr lang="en-US" sz="1600" dirty="0">
                <a:solidFill>
                  <a:schemeClr val="tx1"/>
                </a:solidFill>
                <a:cs typeface="+mj-cs"/>
              </a:rPr>
              <a:t>}}  </a:t>
            </a:r>
            <a:r>
              <a:rPr lang="ar-SA" sz="1600" dirty="0">
                <a:solidFill>
                  <a:schemeClr val="tx1"/>
                </a:solidFill>
                <a:cs typeface="+mj-cs"/>
              </a:rPr>
              <a:t>وَمَا هُوَ بِقَوْلِ شَاعِرٍ قَلِيلا مَا تُؤْمِنُونَ </a:t>
            </a:r>
            <a:r>
              <a:rPr lang="en-US" sz="1600" dirty="0">
                <a:solidFill>
                  <a:schemeClr val="tx1"/>
                </a:solidFill>
                <a:cs typeface="+mj-cs"/>
              </a:rPr>
              <a:t>{{</a:t>
            </a:r>
            <a:r>
              <a:rPr lang="ar-SA" sz="1600" dirty="0">
                <a:solidFill>
                  <a:schemeClr val="tx1"/>
                </a:solidFill>
                <a:cs typeface="+mj-cs"/>
              </a:rPr>
              <a:t>(الحاقة 41).</a:t>
            </a:r>
            <a:endParaRPr lang="en-US" sz="1600" dirty="0">
              <a:solidFill>
                <a:schemeClr val="tx1"/>
              </a:solidFill>
              <a:cs typeface="+mj-cs"/>
            </a:endParaRPr>
          </a:p>
          <a:p>
            <a:pPr algn="justLow"/>
            <a:r>
              <a:rPr lang="ar-SA" sz="1600" dirty="0">
                <a:solidFill>
                  <a:schemeClr val="tx1"/>
                </a:solidFill>
                <a:cs typeface="+mj-cs"/>
              </a:rPr>
              <a:t>وقوله تعالى : </a:t>
            </a:r>
            <a:r>
              <a:rPr lang="en-US" sz="1600" dirty="0">
                <a:solidFill>
                  <a:schemeClr val="tx1"/>
                </a:solidFill>
                <a:cs typeface="+mj-cs"/>
              </a:rPr>
              <a:t>}} </a:t>
            </a:r>
            <a:r>
              <a:rPr lang="ar-SA" sz="1600" dirty="0">
                <a:solidFill>
                  <a:schemeClr val="tx1"/>
                </a:solidFill>
                <a:cs typeface="+mj-cs"/>
              </a:rPr>
              <a:t>بَلْ قَالُوا أَضْغَاثُ أَحْلَامٍ بَلِ افْتَرَاهُ بَلْ هُوَ شَاعِرٌ </a:t>
            </a:r>
            <a:r>
              <a:rPr lang="en-US" sz="1600" dirty="0">
                <a:solidFill>
                  <a:schemeClr val="tx1"/>
                </a:solidFill>
                <a:cs typeface="+mj-cs"/>
              </a:rPr>
              <a:t>{{ </a:t>
            </a:r>
            <a:r>
              <a:rPr lang="ar-SA" sz="1600" dirty="0">
                <a:solidFill>
                  <a:schemeClr val="tx1"/>
                </a:solidFill>
                <a:cs typeface="+mj-cs"/>
              </a:rPr>
              <a:t> ( الانبياء 5 ).</a:t>
            </a:r>
            <a:endParaRPr lang="en-US" sz="1600" dirty="0">
              <a:solidFill>
                <a:schemeClr val="tx1"/>
              </a:solidFill>
              <a:cs typeface="+mj-cs"/>
            </a:endParaRPr>
          </a:p>
          <a:p>
            <a:pPr algn="justLow"/>
            <a:r>
              <a:rPr lang="ar-SA" sz="1600" dirty="0">
                <a:solidFill>
                  <a:schemeClr val="tx1"/>
                </a:solidFill>
                <a:cs typeface="+mj-cs"/>
              </a:rPr>
              <a:t>وقد نزه الله تعالى رسوله الكريم (ص) عن قول الشعر لاسباب ذكرها الاسيوطي :-</a:t>
            </a:r>
            <a:endParaRPr lang="en-US" sz="1600" dirty="0">
              <a:solidFill>
                <a:schemeClr val="tx1"/>
              </a:solidFill>
              <a:cs typeface="+mj-cs"/>
            </a:endParaRPr>
          </a:p>
          <a:p>
            <a:pPr lvl="0" algn="justLow"/>
            <a:r>
              <a:rPr lang="ar-SA" sz="1600" dirty="0">
                <a:solidFill>
                  <a:schemeClr val="tx1"/>
                </a:solidFill>
                <a:cs typeface="+mj-cs"/>
              </a:rPr>
              <a:t>إن للشعر شرائط لا يسمهى الانسان بغيرها شاعراً , فلو عمل كلاماً موزوناً يتعدى فيه الصدق من غير ان يفرط او يتعدى او يميل او يأتي فيه باشياء لايمكن معها أن يكون شاعراً , وسئل عن الشاعر فقال :- ان هزل اضحك , وان جد كذب , فالشاعر بين كذب واضحاك , وقد نزه الله نبيه عن هاتين الخصلتين </a:t>
            </a:r>
            <a:r>
              <a:rPr lang="ar-SA" sz="1600" dirty="0" smtClean="0">
                <a:solidFill>
                  <a:schemeClr val="tx1"/>
                </a:solidFill>
                <a:cs typeface="+mj-cs"/>
              </a:rPr>
              <a:t>.</a:t>
            </a:r>
            <a:endParaRPr lang="ar-IQ" sz="1600" dirty="0" smtClean="0">
              <a:solidFill>
                <a:schemeClr val="tx1"/>
              </a:solidFill>
              <a:cs typeface="+mj-cs"/>
            </a:endParaRPr>
          </a:p>
          <a:p>
            <a:pPr algn="justLow"/>
            <a:r>
              <a:rPr lang="ar-SA" sz="1600" dirty="0">
                <a:solidFill>
                  <a:schemeClr val="tx1"/>
                </a:solidFill>
              </a:rPr>
              <a:t>لاتكاد ترى شاعراً الا مادحاً او هاجياً مقذعاً وهذه اوصاف لاتصلح للنبي (ص) : (( أن من البيان لسحراً وان من الشعر لحكمة )) قيل له : أنما نزه الله نبيه عن قول الشعر لما ذكر سابقاً . واما الحكمة فقد أتاه الله منها في الكتاب والسنة .</a:t>
            </a:r>
            <a:endParaRPr lang="en-US" sz="1600" dirty="0">
              <a:solidFill>
                <a:schemeClr val="tx1"/>
              </a:solidFill>
            </a:endParaRPr>
          </a:p>
          <a:p>
            <a:pPr algn="justLow"/>
            <a:r>
              <a:rPr lang="ar-SA" sz="1600" dirty="0">
                <a:solidFill>
                  <a:schemeClr val="tx1"/>
                </a:solidFill>
              </a:rPr>
              <a:t>إن أهل العروض مجمعون على أنه لافرق بين صناعة العروض وصناعة الايقاع ألا أن صناعة الايقاع تقسم الزمان بالنغم . وصناعة العروض تقسم الزمان بالحروف المسموعة . فلما كان الشعر ذا ميزان يناسب الايقاع , والايقاع ضرب من الملاهي لم يصلح ذلك لرسول الله ( ص ) . </a:t>
            </a:r>
            <a:endParaRPr lang="en-US" sz="1600" dirty="0">
              <a:solidFill>
                <a:schemeClr val="tx1"/>
              </a:solidFill>
            </a:endParaRPr>
          </a:p>
          <a:p>
            <a:pPr lvl="0" algn="justLow"/>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14335583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الايمان بالله تعالى وبرسوله وبالاسلام ديناً , والشهادة في سبيل الله والنصر على الاعداء .</a:t>
            </a:r>
            <a:endParaRPr lang="en-US" sz="1600" dirty="0">
              <a:solidFill>
                <a:schemeClr val="tx1"/>
              </a:solidFill>
              <a:cs typeface="+mj-cs"/>
            </a:endParaRPr>
          </a:p>
          <a:p>
            <a:pPr algn="justLow"/>
            <a:r>
              <a:rPr lang="ar-SA" sz="1600" dirty="0">
                <a:solidFill>
                  <a:schemeClr val="tx1"/>
                </a:solidFill>
                <a:cs typeface="+mj-cs"/>
              </a:rPr>
              <a:t>ومضامين هذا الاتجاه تتحد فيما ياتي :</a:t>
            </a:r>
            <a:endParaRPr lang="en-US" sz="1600" dirty="0">
              <a:solidFill>
                <a:schemeClr val="tx1"/>
              </a:solidFill>
              <a:cs typeface="+mj-cs"/>
            </a:endParaRPr>
          </a:p>
          <a:p>
            <a:pPr algn="justLow"/>
            <a:r>
              <a:rPr lang="ar-SA" sz="1600" dirty="0">
                <a:solidFill>
                  <a:schemeClr val="tx1"/>
                </a:solidFill>
                <a:cs typeface="+mj-cs"/>
              </a:rPr>
              <a:t>1. الثبات على العقيدة في مكة :</a:t>
            </a:r>
            <a:endParaRPr lang="en-US" sz="1600" dirty="0">
              <a:solidFill>
                <a:schemeClr val="tx1"/>
              </a:solidFill>
              <a:cs typeface="+mj-cs"/>
            </a:endParaRPr>
          </a:p>
          <a:p>
            <a:pPr algn="justLow"/>
            <a:r>
              <a:rPr lang="ar-SA" sz="1600" dirty="0">
                <a:solidFill>
                  <a:schemeClr val="tx1"/>
                </a:solidFill>
                <a:cs typeface="+mj-cs"/>
              </a:rPr>
              <a:t>وقد ظهرت هذه الصورة منذ فجر عصر الدعوة الاسلامية فمنذ ان ظهر الاسلام بمكة وقريش والمشركون يحاولون ان يثنوا المسلمين عن الدين الجديد بشتى الطرق والوسائل فلما اعياهم ذلك لجاوا الى القوة والبطش وتعذيب المسلمين , وقد وصلت بعض الموضوعات التي عبر فيها اصحابها عما يلاقونه من عذاب وهول على ايدي المشركين فهذا خبيب بن عدي الانصاري الذي قتله المشركون بمكة يدعو الله – قبل قتله – ان يصبره على تحمل اذى المشركين وهو غير خائف من القتل انما هو خائف على عقيدته من ان تضعف  فقال في ذلك </a:t>
            </a:r>
            <a:r>
              <a:rPr lang="ar-SA" sz="1600" dirty="0" smtClean="0">
                <a:solidFill>
                  <a:schemeClr val="tx1"/>
                </a:solidFill>
                <a:cs typeface="+mj-cs"/>
              </a:rPr>
              <a:t>:</a:t>
            </a:r>
            <a:endParaRPr lang="en-US" sz="1600" dirty="0">
              <a:solidFill>
                <a:schemeClr val="tx1"/>
              </a:solidFill>
              <a:cs typeface="+mj-cs"/>
            </a:endParaRPr>
          </a:p>
          <a:p>
            <a:pPr algn="justLow"/>
            <a:r>
              <a:rPr lang="ar-SA" sz="1600" dirty="0">
                <a:solidFill>
                  <a:schemeClr val="tx1"/>
                </a:solidFill>
                <a:cs typeface="+mj-cs"/>
              </a:rPr>
              <a:t>فذو العرش صبرني على ما اصابني        فقد بضعوا الحمى وقد ضل مطمعي</a:t>
            </a:r>
            <a:r>
              <a:rPr lang="en-US" sz="1600" dirty="0">
                <a:solidFill>
                  <a:schemeClr val="tx1"/>
                </a:solidFill>
                <a:cs typeface="+mj-cs"/>
              </a:rPr>
              <a:t> </a:t>
            </a:r>
            <a:br>
              <a:rPr lang="en-US" sz="1600" dirty="0">
                <a:solidFill>
                  <a:schemeClr val="tx1"/>
                </a:solidFill>
                <a:cs typeface="+mj-cs"/>
              </a:rPr>
            </a:br>
            <a:r>
              <a:rPr lang="ar-SA" sz="1600" dirty="0">
                <a:solidFill>
                  <a:schemeClr val="tx1"/>
                </a:solidFill>
                <a:cs typeface="+mj-cs"/>
              </a:rPr>
              <a:t>وما بي حذار الموت اني لميت                ولكن حذار حر نار ملفع</a:t>
            </a:r>
            <a:r>
              <a:rPr lang="en-US" sz="1600" dirty="0">
                <a:solidFill>
                  <a:schemeClr val="tx1"/>
                </a:solidFill>
                <a:cs typeface="+mj-cs"/>
              </a:rPr>
              <a:t> </a:t>
            </a:r>
            <a:br>
              <a:rPr lang="en-US" sz="1600" dirty="0">
                <a:solidFill>
                  <a:schemeClr val="tx1"/>
                </a:solidFill>
                <a:cs typeface="+mj-cs"/>
              </a:rPr>
            </a:br>
            <a:r>
              <a:rPr lang="ar-SA" sz="1600" dirty="0">
                <a:solidFill>
                  <a:schemeClr val="tx1"/>
                </a:solidFill>
                <a:cs typeface="+mj-cs"/>
              </a:rPr>
              <a:t>ولست ابالي حين اقتل مسلما                 على أي حال كان في الله مصرعي</a:t>
            </a:r>
            <a:endParaRPr lang="en-US" sz="1600" dirty="0">
              <a:solidFill>
                <a:schemeClr val="tx1"/>
              </a:solidFill>
              <a:cs typeface="+mj-cs"/>
            </a:endParaRPr>
          </a:p>
          <a:p>
            <a:pPr algn="justLow"/>
            <a:r>
              <a:rPr lang="ar-SA" sz="1600" dirty="0">
                <a:solidFill>
                  <a:schemeClr val="tx1"/>
                </a:solidFill>
                <a:cs typeface="+mj-cs"/>
              </a:rPr>
              <a:t>وحين عذب المشركون عمار بن ياسر وأباه وأمه وعدداً من المسلمين , فيعلن عمار عن ثباته على الاسلام وصبره على الاذى , ودعوته النجاة من أذى الكفار , وكان العذاب الذي سلطه الكفار على بلال بن رباح الحبشي مثالاً للصبر والثبات قال عمار بن ياسر </a:t>
            </a:r>
            <a:endParaRPr lang="en-US" sz="1600" dirty="0">
              <a:solidFill>
                <a:schemeClr val="tx1"/>
              </a:solidFill>
              <a:cs typeface="+mj-cs"/>
            </a:endParaRPr>
          </a:p>
          <a:p>
            <a:pPr algn="justLow"/>
            <a:r>
              <a:rPr lang="ar-SA" sz="1600" dirty="0">
                <a:solidFill>
                  <a:schemeClr val="tx1"/>
                </a:solidFill>
                <a:cs typeface="+mj-cs"/>
              </a:rPr>
              <a:t>جزى الله خيراً عن بلال وصحبه          عتيقاً واخزى فاكهاً وأبا جهل </a:t>
            </a:r>
            <a:endParaRPr lang="en-US" sz="1600" dirty="0">
              <a:solidFill>
                <a:schemeClr val="tx1"/>
              </a:solidFill>
              <a:cs typeface="+mj-cs"/>
            </a:endParaRPr>
          </a:p>
          <a:p>
            <a:pPr algn="justLow"/>
            <a:r>
              <a:rPr lang="ar-SA" sz="1600" dirty="0">
                <a:solidFill>
                  <a:schemeClr val="tx1"/>
                </a:solidFill>
                <a:cs typeface="+mj-cs"/>
              </a:rPr>
              <a:t>عشية هما من بلال بسؤة                  ولم يحذرا ما يحذر المرء ذو العقل </a:t>
            </a:r>
            <a:endParaRPr lang="en-US" sz="1600" dirty="0">
              <a:solidFill>
                <a:schemeClr val="tx1"/>
              </a:solidFill>
              <a:cs typeface="+mj-cs"/>
            </a:endParaRPr>
          </a:p>
          <a:p>
            <a:pPr algn="justLow"/>
            <a:r>
              <a:rPr lang="ar-SA" sz="1600" dirty="0">
                <a:solidFill>
                  <a:schemeClr val="tx1"/>
                </a:solidFill>
                <a:cs typeface="+mj-cs"/>
              </a:rPr>
              <a:t>بتوحيده رب الأنام وقوله                   شهدتُ بأن الله ربي على مهل  </a:t>
            </a:r>
            <a:endParaRPr lang="en-US" sz="1600" dirty="0">
              <a:solidFill>
                <a:schemeClr val="tx1"/>
              </a:solidFill>
              <a:cs typeface="+mj-cs"/>
            </a:endParaRPr>
          </a:p>
          <a:p>
            <a:pPr algn="justLow"/>
            <a:r>
              <a:rPr lang="ar-SA" sz="1600" dirty="0">
                <a:solidFill>
                  <a:schemeClr val="tx1"/>
                </a:solidFill>
                <a:cs typeface="+mj-cs"/>
              </a:rPr>
              <a:t>فإن يقتلوني فلم أكن                        لأشرك بالرحمن من خيفة القتل</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22676298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6632"/>
            <a:ext cx="8424936" cy="6741368"/>
          </a:xfrm>
        </p:spPr>
        <p:txBody>
          <a:bodyPr>
            <a:normAutofit/>
          </a:bodyPr>
          <a:lstStyle/>
          <a:p>
            <a:pPr algn="justLow"/>
            <a:r>
              <a:rPr lang="ar-SA" sz="1600" dirty="0">
                <a:solidFill>
                  <a:schemeClr val="tx1"/>
                </a:solidFill>
                <a:cs typeface="+mj-cs"/>
              </a:rPr>
              <a:t>2. الهجرة في سبيل الله :</a:t>
            </a:r>
            <a:endParaRPr lang="en-US" sz="1600" dirty="0">
              <a:solidFill>
                <a:schemeClr val="tx1"/>
              </a:solidFill>
              <a:cs typeface="+mj-cs"/>
            </a:endParaRPr>
          </a:p>
          <a:p>
            <a:pPr algn="justLow"/>
            <a:r>
              <a:rPr lang="ar-SA" sz="1600" dirty="0">
                <a:solidFill>
                  <a:schemeClr val="tx1"/>
                </a:solidFill>
                <a:cs typeface="+mj-cs"/>
              </a:rPr>
              <a:t>وحين اذن الرسول الكريم ( صلى الله عليه واله وسلم ) المسلمين بالهجرة الى الحبشة , ووجد المسلمون هناك الامن والطمانينة , بعث بعضهم رسائل شعرية الى اخوانهم المسلمين يرغبونهم في الهجرة فارض الله واسعة ويستطيع المسلم ان يناى عن الذل والهوان فيقول عبد الله بن الحارث</a:t>
            </a:r>
            <a:r>
              <a:rPr lang="en-US" sz="1600" dirty="0">
                <a:solidFill>
                  <a:schemeClr val="tx1"/>
                </a:solidFill>
                <a:cs typeface="+mj-cs"/>
              </a:rPr>
              <a:t> : </a:t>
            </a:r>
            <a:br>
              <a:rPr lang="en-US" sz="1600" dirty="0">
                <a:solidFill>
                  <a:schemeClr val="tx1"/>
                </a:solidFill>
                <a:cs typeface="+mj-cs"/>
              </a:rPr>
            </a:br>
            <a:r>
              <a:rPr lang="ar-SA" sz="1600" dirty="0">
                <a:solidFill>
                  <a:schemeClr val="tx1"/>
                </a:solidFill>
                <a:cs typeface="+mj-cs"/>
              </a:rPr>
              <a:t>ياراكبا بلغن عني مغلغلة                 من كان يرجو بلاغ الله والدين</a:t>
            </a:r>
            <a:r>
              <a:rPr lang="en-US" sz="1600" dirty="0">
                <a:solidFill>
                  <a:schemeClr val="tx1"/>
                </a:solidFill>
                <a:cs typeface="+mj-cs"/>
              </a:rPr>
              <a:t> </a:t>
            </a:r>
            <a:br>
              <a:rPr lang="en-US" sz="1600" dirty="0">
                <a:solidFill>
                  <a:schemeClr val="tx1"/>
                </a:solidFill>
                <a:cs typeface="+mj-cs"/>
              </a:rPr>
            </a:br>
            <a:r>
              <a:rPr lang="ar-SA" sz="1600" dirty="0">
                <a:solidFill>
                  <a:schemeClr val="tx1"/>
                </a:solidFill>
                <a:cs typeface="+mj-cs"/>
              </a:rPr>
              <a:t>كل امرىء من عباد الله مضطهد       ببطن مكة مشهور ومفتون</a:t>
            </a:r>
            <a:r>
              <a:rPr lang="en-US" sz="1600" dirty="0">
                <a:solidFill>
                  <a:schemeClr val="tx1"/>
                </a:solidFill>
                <a:cs typeface="+mj-cs"/>
              </a:rPr>
              <a:t> </a:t>
            </a:r>
            <a:br>
              <a:rPr lang="en-US" sz="1600" dirty="0">
                <a:solidFill>
                  <a:schemeClr val="tx1"/>
                </a:solidFill>
                <a:cs typeface="+mj-cs"/>
              </a:rPr>
            </a:br>
            <a:r>
              <a:rPr lang="ar-SA" sz="1600" dirty="0">
                <a:solidFill>
                  <a:schemeClr val="tx1"/>
                </a:solidFill>
                <a:cs typeface="+mj-cs"/>
              </a:rPr>
              <a:t>انا وجدنا بلاد الله واسعة                 تنجي من الذل والمخزاة والهون</a:t>
            </a:r>
            <a:endParaRPr lang="en-US" sz="1600" dirty="0">
              <a:solidFill>
                <a:schemeClr val="tx1"/>
              </a:solidFill>
              <a:cs typeface="+mj-cs"/>
            </a:endParaRPr>
          </a:p>
          <a:p>
            <a:pPr algn="justLow"/>
            <a:endParaRPr lang="en-US" sz="1600" dirty="0">
              <a:solidFill>
                <a:schemeClr val="tx1"/>
              </a:solidFill>
              <a:cs typeface="+mj-cs"/>
            </a:endParaRPr>
          </a:p>
          <a:p>
            <a:pPr algn="justLow"/>
            <a:r>
              <a:rPr lang="ar-SA" sz="1600" dirty="0">
                <a:solidFill>
                  <a:schemeClr val="tx1"/>
                </a:solidFill>
                <a:cs typeface="+mj-cs"/>
              </a:rPr>
              <a:t>اما الهجرة الى المدينة المنورة فكانت اختياراً لصبر المسلمين على تحمل فراق الأهل والديار والأحبة , واللحاق بنبيهم , وقد صور آحد الشعراء زوجته وهي تثنيه عن الهجرة قائلاً :</a:t>
            </a:r>
            <a:endParaRPr lang="en-US" sz="1600" dirty="0">
              <a:solidFill>
                <a:schemeClr val="tx1"/>
              </a:solidFill>
              <a:cs typeface="+mj-cs"/>
            </a:endParaRPr>
          </a:p>
          <a:p>
            <a:pPr algn="justLow"/>
            <a:r>
              <a:rPr lang="ar-SA" sz="1600" dirty="0">
                <a:solidFill>
                  <a:schemeClr val="tx1"/>
                </a:solidFill>
                <a:cs typeface="+mj-cs"/>
              </a:rPr>
              <a:t> لما راتني ام احمد غاديا            بذمة من اخشى بغيب وارهب</a:t>
            </a:r>
            <a:r>
              <a:rPr lang="en-US" sz="1600" dirty="0">
                <a:solidFill>
                  <a:schemeClr val="tx1"/>
                </a:solidFill>
                <a:cs typeface="+mj-cs"/>
              </a:rPr>
              <a:t> </a:t>
            </a:r>
            <a:br>
              <a:rPr lang="en-US" sz="1600" dirty="0">
                <a:solidFill>
                  <a:schemeClr val="tx1"/>
                </a:solidFill>
                <a:cs typeface="+mj-cs"/>
              </a:rPr>
            </a:br>
            <a:r>
              <a:rPr lang="ar-SA" sz="1600" dirty="0">
                <a:solidFill>
                  <a:schemeClr val="tx1"/>
                </a:solidFill>
                <a:cs typeface="+mj-cs"/>
              </a:rPr>
              <a:t>تقول فاما كنت لابد فاعلا            فيمم بنا البلدان , ولتنا يثرب</a:t>
            </a:r>
            <a:r>
              <a:rPr lang="en-US" sz="1600" dirty="0">
                <a:solidFill>
                  <a:schemeClr val="tx1"/>
                </a:solidFill>
                <a:cs typeface="+mj-cs"/>
              </a:rPr>
              <a:t> </a:t>
            </a:r>
            <a:br>
              <a:rPr lang="en-US" sz="1600" dirty="0">
                <a:solidFill>
                  <a:schemeClr val="tx1"/>
                </a:solidFill>
                <a:cs typeface="+mj-cs"/>
              </a:rPr>
            </a:br>
            <a:r>
              <a:rPr lang="ar-SA" sz="1600" dirty="0">
                <a:solidFill>
                  <a:schemeClr val="tx1"/>
                </a:solidFill>
                <a:cs typeface="+mj-cs"/>
              </a:rPr>
              <a:t>فقلت لها : بل يثرب اليوم وجهنا             وما يشا الرحمن فالعبد يركب</a:t>
            </a:r>
            <a:endParaRPr lang="en-US" sz="1600" dirty="0">
              <a:solidFill>
                <a:schemeClr val="tx1"/>
              </a:solidFill>
              <a:cs typeface="+mj-cs"/>
            </a:endParaRPr>
          </a:p>
          <a:p>
            <a:pPr algn="justLow"/>
            <a:r>
              <a:rPr lang="ar-SA" sz="1600" dirty="0">
                <a:solidFill>
                  <a:schemeClr val="tx1"/>
                </a:solidFill>
                <a:cs typeface="+mj-cs"/>
              </a:rPr>
              <a:t>3. الجهاد في سبيل الله :</a:t>
            </a:r>
            <a:endParaRPr lang="en-US" sz="1600" dirty="0">
              <a:solidFill>
                <a:schemeClr val="tx1"/>
              </a:solidFill>
              <a:cs typeface="+mj-cs"/>
            </a:endParaRPr>
          </a:p>
          <a:p>
            <a:pPr algn="justLow"/>
            <a:r>
              <a:rPr lang="ar-SA" sz="1600" dirty="0">
                <a:solidFill>
                  <a:schemeClr val="tx1"/>
                </a:solidFill>
                <a:cs typeface="+mj-cs"/>
              </a:rPr>
              <a:t>لما كتب الله تعالى لدين الله ان ينتشر وان يجد انصاراً من أهل المدينة والمهاجرين كتب عليهم الجهاد وأذن لهم في مقاتلة المشركين, والشاعر المجاهد يدعو الى الصبر في القتال أو الموت في سبيل الله أملاً في الجنة وثواب الاخرة, فهذا أبو الحارث، عُبيدة بن الحارث بن عبد المطّلب</a:t>
            </a:r>
            <a:r>
              <a:rPr lang="en-US" sz="1600" dirty="0">
                <a:solidFill>
                  <a:schemeClr val="tx1"/>
                </a:solidFill>
                <a:cs typeface="+mj-cs"/>
              </a:rPr>
              <a:t>.</a:t>
            </a:r>
            <a:r>
              <a:rPr lang="ar-SA" sz="1600" dirty="0">
                <a:solidFill>
                  <a:schemeClr val="tx1"/>
                </a:solidFill>
                <a:cs typeface="+mj-cs"/>
              </a:rPr>
              <a:t> يرتجز يوم بدر ثم يستشهد في المعركة نفسها . قال قبل استشهاده</a:t>
            </a:r>
            <a:r>
              <a:rPr lang="en-US" sz="1600" dirty="0">
                <a:solidFill>
                  <a:schemeClr val="tx1"/>
                </a:solidFill>
                <a:cs typeface="+mj-cs"/>
              </a:rPr>
              <a:t> :</a:t>
            </a:r>
          </a:p>
          <a:p>
            <a:pPr algn="justLow"/>
            <a:r>
              <a:rPr lang="ar-SA" sz="1600" dirty="0">
                <a:solidFill>
                  <a:schemeClr val="tx1"/>
                </a:solidFill>
                <a:cs typeface="+mj-cs"/>
              </a:rPr>
              <a:t>فإن تقطعوا رجلي فإنّي مسلم ** أرجى بها عيشاً من الله دانيا</a:t>
            </a:r>
            <a:endParaRPr lang="en-US" sz="1600" dirty="0">
              <a:solidFill>
                <a:schemeClr val="tx1"/>
              </a:solidFill>
              <a:cs typeface="+mj-cs"/>
            </a:endParaRPr>
          </a:p>
          <a:p>
            <a:pPr algn="justLow"/>
            <a:r>
              <a:rPr lang="ar-SA" sz="1600" dirty="0">
                <a:solidFill>
                  <a:schemeClr val="tx1"/>
                </a:solidFill>
                <a:cs typeface="+mj-cs"/>
              </a:rPr>
              <a:t>مع الحور أمثال التماثيل أخلصت ** مع الجنّة العليا لمن كان عاليا</a:t>
            </a:r>
            <a:endParaRPr lang="en-US" sz="1600" dirty="0">
              <a:solidFill>
                <a:schemeClr val="tx1"/>
              </a:solidFill>
              <a:cs typeface="+mj-cs"/>
            </a:endParaRPr>
          </a:p>
          <a:p>
            <a:pPr algn="justLow"/>
            <a:r>
              <a:rPr lang="ar-SA" sz="1600" dirty="0">
                <a:solidFill>
                  <a:schemeClr val="tx1"/>
                </a:solidFill>
                <a:cs typeface="+mj-cs"/>
              </a:rPr>
              <a:t>وبعت بها عيشاً تعرقت صفوه ** وعالجته حتّى فقدت الأمانيا</a:t>
            </a:r>
            <a:endParaRPr lang="en-US" sz="1600" dirty="0">
              <a:solidFill>
                <a:schemeClr val="tx1"/>
              </a:solidFill>
              <a:cs typeface="+mj-cs"/>
            </a:endParaRPr>
          </a:p>
          <a:p>
            <a:pPr algn="justLow"/>
            <a:r>
              <a:rPr lang="ar-SA" sz="1600" dirty="0">
                <a:solidFill>
                  <a:schemeClr val="tx1"/>
                </a:solidFill>
                <a:cs typeface="+mj-cs"/>
              </a:rPr>
              <a:t>فأكرمني الرحمن من فضل منه ** بثوب من الإسلام غطّى المساويا</a:t>
            </a:r>
            <a:endParaRPr lang="en-US" sz="1600" dirty="0">
              <a:solidFill>
                <a:schemeClr val="tx1"/>
              </a:solidFill>
              <a:cs typeface="+mj-cs"/>
            </a:endParaRPr>
          </a:p>
          <a:p>
            <a:pPr algn="justLow"/>
            <a:r>
              <a:rPr lang="ar-SA" sz="1600" dirty="0">
                <a:solidFill>
                  <a:schemeClr val="tx1"/>
                </a:solidFill>
                <a:cs typeface="+mj-cs"/>
              </a:rPr>
              <a:t>وشاعر آخر اسمه عبد الله بن سبرة مجاهد يبارز الروم في أحدى المعارك تقطع يده اليمنى فيفخر بهذا الوسام ويفخر بأنه قطع بها أوصال ارطبون الروم فلا يأسف لانها أدت رسالتها فقال :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42496141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6632"/>
            <a:ext cx="8424936" cy="6741368"/>
          </a:xfrm>
        </p:spPr>
        <p:txBody>
          <a:bodyPr>
            <a:normAutofit/>
          </a:bodyPr>
          <a:lstStyle/>
          <a:p>
            <a:pPr algn="justLow"/>
            <a:r>
              <a:rPr lang="ar-SA" sz="1600" dirty="0">
                <a:solidFill>
                  <a:schemeClr val="tx1"/>
                </a:solidFill>
                <a:cs typeface="+mj-cs"/>
              </a:rPr>
              <a:t>يُمنى يديَّ غدت منّي مفارقةً            لم أستطيع يوم فلطاس لها تبعا</a:t>
            </a:r>
            <a:endParaRPr lang="en-US" sz="1600" dirty="0">
              <a:solidFill>
                <a:schemeClr val="tx1"/>
              </a:solidFill>
              <a:cs typeface="+mj-cs"/>
            </a:endParaRPr>
          </a:p>
          <a:p>
            <a:pPr algn="justLow"/>
            <a:r>
              <a:rPr lang="ar-SA" sz="1600" dirty="0">
                <a:solidFill>
                  <a:schemeClr val="tx1"/>
                </a:solidFill>
                <a:cs typeface="+mj-cs"/>
              </a:rPr>
              <a:t>وقائل غابَ عن شأني وقائلةٍ          هلاّ اجتنبتَ عدو الله إذ صُرِعا</a:t>
            </a:r>
            <a:endParaRPr lang="en-US" sz="1600" dirty="0">
              <a:solidFill>
                <a:schemeClr val="tx1"/>
              </a:solidFill>
              <a:cs typeface="+mj-cs"/>
            </a:endParaRPr>
          </a:p>
          <a:p>
            <a:pPr algn="justLow"/>
            <a:r>
              <a:rPr lang="ar-SA" sz="1600" dirty="0">
                <a:solidFill>
                  <a:schemeClr val="tx1"/>
                </a:solidFill>
                <a:cs typeface="+mj-cs"/>
              </a:rPr>
              <a:t>وكيف أركبه يسعى بمُنصُلِهِ             نحوي وأعجز عنه بعدما وقعا</a:t>
            </a:r>
            <a:endParaRPr lang="en-US" sz="1600" dirty="0">
              <a:solidFill>
                <a:schemeClr val="tx1"/>
              </a:solidFill>
              <a:cs typeface="+mj-cs"/>
            </a:endParaRPr>
          </a:p>
          <a:p>
            <a:pPr algn="justLow"/>
            <a:r>
              <a:rPr lang="ar-SA" sz="1600" dirty="0">
                <a:solidFill>
                  <a:schemeClr val="tx1"/>
                </a:solidFill>
                <a:cs typeface="+mj-cs"/>
              </a:rPr>
              <a:t>ما كان ذالك يوم الرَّوع من خلقي      ولو تقارب منّي الموت فاكتنعا</a:t>
            </a:r>
            <a:endParaRPr lang="en-US" sz="1600" dirty="0">
              <a:solidFill>
                <a:schemeClr val="tx1"/>
              </a:solidFill>
              <a:cs typeface="+mj-cs"/>
            </a:endParaRPr>
          </a:p>
          <a:p>
            <a:pPr algn="justLow"/>
            <a:r>
              <a:rPr lang="ar-SA" sz="1600" dirty="0">
                <a:solidFill>
                  <a:schemeClr val="tx1"/>
                </a:solidFill>
                <a:cs typeface="+mj-cs"/>
              </a:rPr>
              <a:t>فإنّ يكن أطربون الروم قطّعها          فقد تركتُ بها أوصاله قِطعا</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ar-SA" sz="1600" dirty="0">
                <a:solidFill>
                  <a:schemeClr val="tx1"/>
                </a:solidFill>
                <a:cs typeface="+mj-cs"/>
              </a:rPr>
              <a:t>وكان النصر على الفرس نصراً لمبادئ الخير التي جاء بها الاسلام , فأعطت الفتوحات الاسلامية الارجاز نفساً جديداً اضاف لشعر الحرب روحاً مثالية .</a:t>
            </a:r>
            <a:endParaRPr lang="en-US" sz="1600" dirty="0">
              <a:solidFill>
                <a:schemeClr val="tx1"/>
              </a:solidFill>
              <a:cs typeface="+mj-cs"/>
            </a:endParaRPr>
          </a:p>
          <a:p>
            <a:pPr algn="justLow"/>
            <a:r>
              <a:rPr lang="ar-SA" sz="1600" dirty="0">
                <a:solidFill>
                  <a:schemeClr val="tx1"/>
                </a:solidFill>
                <a:cs typeface="+mj-cs"/>
              </a:rPr>
              <a:t>يقول القعقاع بن عمرو أحد قادة الفتوح وفرسانها في حربه مع الفرس ورغبته في ثواب الجنة :</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r>
              <a:rPr lang="en-US" sz="1600" dirty="0">
                <a:solidFill>
                  <a:schemeClr val="tx1"/>
                </a:solidFill>
                <a:cs typeface="+mj-cs"/>
              </a:rPr>
              <a:t> </a:t>
            </a:r>
          </a:p>
          <a:p>
            <a:pPr algn="justLow"/>
            <a:r>
              <a:rPr lang="ar-SA" sz="1600" dirty="0">
                <a:solidFill>
                  <a:schemeClr val="tx1"/>
                </a:solidFill>
                <a:cs typeface="+mj-cs"/>
              </a:rPr>
              <a:t>أزعجهم عمداً بها أزعجهم </a:t>
            </a:r>
            <a:endParaRPr lang="en-US" sz="1600" dirty="0">
              <a:solidFill>
                <a:schemeClr val="tx1"/>
              </a:solidFill>
              <a:cs typeface="+mj-cs"/>
            </a:endParaRPr>
          </a:p>
          <a:p>
            <a:pPr algn="justLow"/>
            <a:r>
              <a:rPr lang="ar-SA" sz="1600" dirty="0">
                <a:solidFill>
                  <a:schemeClr val="tx1"/>
                </a:solidFill>
                <a:cs typeface="+mj-cs"/>
              </a:rPr>
              <a:t>أطعن طعناً صائباً</a:t>
            </a:r>
            <a:endParaRPr lang="en-US" sz="1600" dirty="0">
              <a:solidFill>
                <a:schemeClr val="tx1"/>
              </a:solidFill>
              <a:cs typeface="+mj-cs"/>
            </a:endParaRPr>
          </a:p>
          <a:p>
            <a:pPr algn="justLow"/>
            <a:r>
              <a:rPr lang="ar-SA" sz="1600" dirty="0">
                <a:solidFill>
                  <a:schemeClr val="tx1"/>
                </a:solidFill>
                <a:cs typeface="+mj-cs"/>
              </a:rPr>
              <a:t>أرجو بها من الجنة أفواجا </a:t>
            </a:r>
            <a:endParaRPr lang="en-US" sz="1600" dirty="0">
              <a:solidFill>
                <a:schemeClr val="tx1"/>
              </a:solidFill>
              <a:cs typeface="+mj-cs"/>
            </a:endParaRPr>
          </a:p>
          <a:p>
            <a:pPr algn="justLow"/>
            <a:r>
              <a:rPr lang="ar-SA" sz="1600" dirty="0">
                <a:solidFill>
                  <a:schemeClr val="tx1"/>
                </a:solidFill>
                <a:cs typeface="+mj-cs"/>
              </a:rPr>
              <a:t>أما عروة بن زيد الخيل فإنه سجل بطولاته في حروب المسلمين مع الفرس , وهو ان ذكر الجنة الا انه تحدث عن نية صادقة في الجهاد لا هدف له من ورائها الا الأجر اما الثروة التي تخطر في بال بعض الفرسان فهو زاهد فيها , يدفعه الى ذلك صدق العقيدة , وشعره كان رداً على من حاول تفسير الفتوح الاسلامية تفسيراً مادياً فقال :</a:t>
            </a:r>
            <a:endParaRPr lang="en-US" sz="1600" dirty="0">
              <a:solidFill>
                <a:schemeClr val="tx1"/>
              </a:solidFill>
              <a:cs typeface="+mj-cs"/>
            </a:endParaRPr>
          </a:p>
          <a:p>
            <a:pPr algn="justLow"/>
            <a:r>
              <a:rPr lang="ar-SA" sz="1600" dirty="0">
                <a:solidFill>
                  <a:schemeClr val="tx1"/>
                </a:solidFill>
                <a:cs typeface="+mj-cs"/>
              </a:rPr>
              <a:t>ولما دعوا يا عروة بن مهلهل        ضربتُ جموعَ الفرس حتى تولت</a:t>
            </a:r>
            <a:endParaRPr lang="en-US" sz="1600" dirty="0">
              <a:solidFill>
                <a:schemeClr val="tx1"/>
              </a:solidFill>
              <a:cs typeface="+mj-cs"/>
            </a:endParaRPr>
          </a:p>
          <a:p>
            <a:pPr algn="justLow"/>
            <a:r>
              <a:rPr lang="ar-SA" sz="1600" dirty="0">
                <a:solidFill>
                  <a:schemeClr val="tx1"/>
                </a:solidFill>
                <a:cs typeface="+mj-cs"/>
              </a:rPr>
              <a:t>دفعتُ اليهم رحلتي وفوارسي         وجدتُ سيف فيهم ثم آلتي</a:t>
            </a:r>
            <a:endParaRPr lang="en-US" sz="1600" dirty="0">
              <a:solidFill>
                <a:schemeClr val="tx1"/>
              </a:solidFill>
              <a:cs typeface="+mj-cs"/>
            </a:endParaRPr>
          </a:p>
          <a:p>
            <a:pPr algn="justLow"/>
            <a:r>
              <a:rPr lang="ar-SA" sz="1600" dirty="0">
                <a:solidFill>
                  <a:schemeClr val="tx1"/>
                </a:solidFill>
                <a:cs typeface="+mj-cs"/>
              </a:rPr>
              <a:t>وأصبح همي في الجهاد ونيتي        فلله نفسي أدبرت وتولتِ</a:t>
            </a:r>
            <a:endParaRPr lang="en-US" sz="1600" dirty="0">
              <a:solidFill>
                <a:schemeClr val="tx1"/>
              </a:solidFill>
              <a:cs typeface="+mj-cs"/>
            </a:endParaRPr>
          </a:p>
          <a:p>
            <a:pPr algn="justLow"/>
            <a:r>
              <a:rPr lang="ar-SA" sz="1600" dirty="0">
                <a:solidFill>
                  <a:schemeClr val="tx1"/>
                </a:solidFill>
                <a:cs typeface="+mj-cs"/>
              </a:rPr>
              <a:t>فلا ثروة الدنيا نريد اكتسابها          الا أنها عن وفرها قد تجلتِ</a:t>
            </a:r>
            <a:endParaRPr lang="en-US" sz="1600" dirty="0">
              <a:solidFill>
                <a:schemeClr val="tx1"/>
              </a:solidFill>
              <a:cs typeface="+mj-cs"/>
            </a:endParaRPr>
          </a:p>
          <a:p>
            <a:pPr algn="justLow"/>
            <a:r>
              <a:rPr lang="ar-SA" sz="1600" dirty="0">
                <a:solidFill>
                  <a:schemeClr val="tx1"/>
                </a:solidFill>
                <a:cs typeface="+mj-cs"/>
              </a:rPr>
              <a:t> </a:t>
            </a:r>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36530720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6632"/>
            <a:ext cx="8424936" cy="6741368"/>
          </a:xfrm>
        </p:spPr>
        <p:txBody>
          <a:bodyPr>
            <a:normAutofit/>
          </a:bodyPr>
          <a:lstStyle/>
          <a:p>
            <a:endParaRPr lang="ar-IQ" sz="1600" dirty="0" smtClean="0">
              <a:solidFill>
                <a:schemeClr val="tx1"/>
              </a:solidFill>
              <a:cs typeface="PT Bold Heading" pitchFamily="2" charset="-78"/>
            </a:endParaRPr>
          </a:p>
          <a:p>
            <a:endParaRPr lang="ar-IQ" sz="1600" dirty="0">
              <a:solidFill>
                <a:schemeClr val="tx1"/>
              </a:solidFill>
              <a:cs typeface="PT Bold Heading" pitchFamily="2" charset="-78"/>
            </a:endParaRPr>
          </a:p>
          <a:p>
            <a:endParaRPr lang="ar-IQ" sz="1600" dirty="0" smtClean="0">
              <a:solidFill>
                <a:schemeClr val="tx1"/>
              </a:solidFill>
              <a:cs typeface="PT Bold Heading" pitchFamily="2" charset="-78"/>
            </a:endParaRPr>
          </a:p>
          <a:p>
            <a:endParaRPr lang="ar-IQ" sz="1600" dirty="0">
              <a:solidFill>
                <a:schemeClr val="tx1"/>
              </a:solidFill>
              <a:cs typeface="PT Bold Heading" pitchFamily="2" charset="-78"/>
            </a:endParaRPr>
          </a:p>
          <a:p>
            <a:endParaRPr lang="ar-IQ" sz="1600" dirty="0" smtClean="0">
              <a:solidFill>
                <a:schemeClr val="tx1"/>
              </a:solidFill>
              <a:cs typeface="PT Bold Heading" pitchFamily="2" charset="-78"/>
            </a:endParaRPr>
          </a:p>
          <a:p>
            <a:endParaRPr lang="ar-IQ" sz="1600" dirty="0">
              <a:solidFill>
                <a:schemeClr val="tx1"/>
              </a:solidFill>
              <a:cs typeface="PT Bold Heading" pitchFamily="2" charset="-78"/>
            </a:endParaRPr>
          </a:p>
          <a:p>
            <a:endParaRPr lang="ar-IQ" sz="1600" dirty="0">
              <a:solidFill>
                <a:schemeClr val="tx1"/>
              </a:solidFill>
              <a:cs typeface="PT Bold Heading" pitchFamily="2" charset="-78"/>
            </a:endParaRPr>
          </a:p>
          <a:p>
            <a:endParaRPr lang="ar-IQ" sz="1600" dirty="0" smtClean="0">
              <a:solidFill>
                <a:schemeClr val="tx1"/>
              </a:solidFill>
              <a:cs typeface="PT Bold Heading" pitchFamily="2" charset="-78"/>
            </a:endParaRPr>
          </a:p>
          <a:p>
            <a:r>
              <a:rPr lang="ar-IQ" dirty="0" smtClean="0">
                <a:solidFill>
                  <a:schemeClr val="tx1"/>
                </a:solidFill>
                <a:cs typeface="PT Bold Heading" pitchFamily="2" charset="-78"/>
              </a:rPr>
              <a:t>المحاضرة العاشرة </a:t>
            </a:r>
          </a:p>
          <a:p>
            <a:r>
              <a:rPr lang="ar-IQ" sz="1600" dirty="0">
                <a:solidFill>
                  <a:schemeClr val="tx1"/>
                </a:solidFill>
                <a:cs typeface="PT Bold Heading" pitchFamily="2" charset="-78"/>
              </a:rPr>
              <a:t>-الخطابة واساليبها: مميزات الخطبة الاسلامية وخصائصها المعنوية واللفظية في خطب مختارة لـ:</a:t>
            </a:r>
            <a:endParaRPr lang="en-US" sz="1600" dirty="0">
              <a:solidFill>
                <a:schemeClr val="tx1"/>
              </a:solidFill>
              <a:cs typeface="PT Bold Heading" pitchFamily="2" charset="-78"/>
            </a:endParaRPr>
          </a:p>
          <a:p>
            <a:r>
              <a:rPr lang="ar-IQ" sz="1600" dirty="0">
                <a:solidFill>
                  <a:schemeClr val="tx1"/>
                </a:solidFill>
                <a:cs typeface="PT Bold Heading" pitchFamily="2" charset="-78"/>
              </a:rPr>
              <a:t>أ – خطبة الرسول محمد (صلى الله عليه وسلم) في حجة الوداع</a:t>
            </a:r>
            <a:endParaRPr lang="en-US" sz="1600" dirty="0">
              <a:solidFill>
                <a:schemeClr val="tx1"/>
              </a:solidFill>
              <a:cs typeface="PT Bold Heading" pitchFamily="2" charset="-78"/>
            </a:endParaRPr>
          </a:p>
          <a:p>
            <a:r>
              <a:rPr lang="ar-IQ" sz="1600" dirty="0">
                <a:solidFill>
                  <a:schemeClr val="tx1"/>
                </a:solidFill>
                <a:cs typeface="PT Bold Heading" pitchFamily="2" charset="-78"/>
              </a:rPr>
              <a:t>ب – خطبة الامام علي عليه السلام في الحث على الجهاد</a:t>
            </a:r>
            <a:endParaRPr lang="en-US" sz="1600" dirty="0">
              <a:solidFill>
                <a:schemeClr val="tx1"/>
              </a:solidFill>
              <a:cs typeface="PT Bold Heading" pitchFamily="2" charset="-78"/>
            </a:endParaRPr>
          </a:p>
          <a:p>
            <a:endParaRPr lang="ar-IQ" sz="1600" dirty="0">
              <a:solidFill>
                <a:schemeClr val="tx1"/>
              </a:solidFill>
              <a:cs typeface="PT Bold Heading" pitchFamily="2" charset="-78"/>
            </a:endParaRPr>
          </a:p>
        </p:txBody>
      </p:sp>
    </p:spTree>
    <p:extLst>
      <p:ext uri="{BB962C8B-B14F-4D97-AF65-F5344CB8AC3E}">
        <p14:creationId xmlns:p14="http://schemas.microsoft.com/office/powerpoint/2010/main" val="40632411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6632"/>
            <a:ext cx="8424936" cy="6741368"/>
          </a:xfrm>
        </p:spPr>
        <p:txBody>
          <a:bodyPr>
            <a:noAutofit/>
          </a:bodyPr>
          <a:lstStyle/>
          <a:p>
            <a:pPr algn="justLow"/>
            <a:r>
              <a:rPr lang="ar-SA" sz="1600" dirty="0">
                <a:solidFill>
                  <a:schemeClr val="tx1"/>
                </a:solidFill>
                <a:cs typeface="+mj-cs"/>
              </a:rPr>
              <a:t>الخطابة بالعصر الإسلامي</a:t>
            </a:r>
            <a:endParaRPr lang="en-US" sz="1600" dirty="0">
              <a:solidFill>
                <a:schemeClr val="tx1"/>
              </a:solidFill>
              <a:cs typeface="+mj-cs"/>
            </a:endParaRPr>
          </a:p>
          <a:p>
            <a:pPr algn="justLow"/>
            <a:r>
              <a:rPr lang="ar-SA" sz="1600" dirty="0">
                <a:solidFill>
                  <a:schemeClr val="tx1"/>
                </a:solidFill>
                <a:cs typeface="+mj-cs"/>
              </a:rPr>
              <a:t>خطابة الرسول صلى الله عليه وسلم والخلفاء الراشدين</a:t>
            </a:r>
            <a:endParaRPr lang="en-US" sz="1600" dirty="0">
              <a:solidFill>
                <a:schemeClr val="tx1"/>
              </a:solidFill>
              <a:cs typeface="+mj-cs"/>
            </a:endParaRPr>
          </a:p>
          <a:p>
            <a:pPr lvl="0" algn="justLow"/>
            <a:r>
              <a:rPr lang="ar-SA" sz="1600" dirty="0">
                <a:solidFill>
                  <a:schemeClr val="tx1"/>
                </a:solidFill>
                <a:cs typeface="+mj-cs"/>
              </a:rPr>
              <a:t>ازدهرت في عصر الإسلام ازدهاراً كبيراً؛لأنها وجدت في بيئة فصيحة</a:t>
            </a:r>
            <a:r>
              <a:rPr lang="en-US" sz="1600" dirty="0">
                <a:solidFill>
                  <a:schemeClr val="tx1"/>
                </a:solidFill>
                <a:cs typeface="+mj-cs"/>
              </a:rPr>
              <a:t> .</a:t>
            </a:r>
          </a:p>
          <a:p>
            <a:pPr lvl="0" algn="justLow"/>
            <a:r>
              <a:rPr lang="ar-SA" sz="1600" dirty="0">
                <a:solidFill>
                  <a:schemeClr val="tx1"/>
                </a:solidFill>
                <a:cs typeface="+mj-cs"/>
              </a:rPr>
              <a:t>كان النبي خطيباً مفوهاً،وكذلك كان دعاته ورسله إلى الملوك وأمراء جيوشه وسراياه،ثم خلفاؤه من بعد وعمالهم كانوا جميعاً من فصحاء الخطابة</a:t>
            </a:r>
            <a:r>
              <a:rPr lang="en-US" sz="1600" dirty="0">
                <a:solidFill>
                  <a:schemeClr val="tx1"/>
                </a:solidFill>
                <a:cs typeface="+mj-cs"/>
              </a:rPr>
              <a:t>.</a:t>
            </a:r>
          </a:p>
          <a:p>
            <a:pPr lvl="0" algn="justLow"/>
            <a:r>
              <a:rPr lang="ar-SA" sz="1600" dirty="0">
                <a:solidFill>
                  <a:schemeClr val="tx1"/>
                </a:solidFill>
                <a:cs typeface="+mj-cs"/>
              </a:rPr>
              <a:t>يعد الرسول بلا منازع إمام الخطابة فقد كان أفصح العرب وأبلغهم وأقدرهم على التصرف في فنون القول وابتكار الصور البيانية،ويعد المثال والقدوة للخطباء للاحتذاء به</a:t>
            </a:r>
            <a:r>
              <a:rPr lang="en-US" sz="1600" dirty="0">
                <a:solidFill>
                  <a:schemeClr val="tx1"/>
                </a:solidFill>
                <a:cs typeface="+mj-cs"/>
              </a:rPr>
              <a:t>.</a:t>
            </a:r>
          </a:p>
          <a:p>
            <a:pPr lvl="0" algn="justLow"/>
            <a:r>
              <a:rPr lang="ar-SA" sz="1600" dirty="0">
                <a:solidFill>
                  <a:schemeClr val="tx1"/>
                </a:solidFill>
                <a:cs typeface="+mj-cs"/>
              </a:rPr>
              <a:t>تعد الخطابة وسيلة سيدنا محمد في الدعوة إلى الإسلام،وعدته في</a:t>
            </a:r>
            <a:endParaRPr lang="en-US" sz="1600" dirty="0">
              <a:solidFill>
                <a:schemeClr val="tx1"/>
              </a:solidFill>
              <a:cs typeface="+mj-cs"/>
            </a:endParaRPr>
          </a:p>
          <a:p>
            <a:pPr algn="justLow"/>
            <a:r>
              <a:rPr lang="ar-SA" sz="1600" dirty="0">
                <a:solidFill>
                  <a:schemeClr val="tx1"/>
                </a:solidFill>
                <a:cs typeface="+mj-cs"/>
              </a:rPr>
              <a:t>مناقشة المشركين وعرض نفسه على القبائل العربية في مواسم الحج والأسواق والمناسبات</a:t>
            </a:r>
            <a:r>
              <a:rPr lang="en-US" sz="1600" dirty="0">
                <a:solidFill>
                  <a:schemeClr val="tx1"/>
                </a:solidFill>
                <a:cs typeface="+mj-cs"/>
              </a:rPr>
              <a:t>.</a:t>
            </a:r>
          </a:p>
          <a:p>
            <a:pPr lvl="0" algn="justLow"/>
            <a:r>
              <a:rPr lang="ar-SA" sz="1600" dirty="0">
                <a:solidFill>
                  <a:schemeClr val="tx1"/>
                </a:solidFill>
                <a:cs typeface="+mj-cs"/>
              </a:rPr>
              <a:t>تمتاز الخطبة بالقصد إلى الفكرة والاقتناع بها،والايجاز مع الوفاء بالمعنى وعذوبة الإسلوب</a:t>
            </a:r>
            <a:r>
              <a:rPr lang="en-US" sz="1600" dirty="0">
                <a:solidFill>
                  <a:schemeClr val="tx1"/>
                </a:solidFill>
                <a:cs typeface="+mj-cs"/>
              </a:rPr>
              <a:t>.</a:t>
            </a:r>
          </a:p>
          <a:p>
            <a:pPr lvl="0" algn="justLow"/>
            <a:r>
              <a:rPr lang="ar-SA" sz="1600" dirty="0">
                <a:solidFill>
                  <a:schemeClr val="tx1"/>
                </a:solidFill>
                <a:cs typeface="+mj-cs"/>
              </a:rPr>
              <a:t>الخطبة الجيدة هي التي تجمع بين عنصرين الاستمالة والاقناع</a:t>
            </a:r>
            <a:r>
              <a:rPr lang="en-US" sz="1600" dirty="0">
                <a:solidFill>
                  <a:schemeClr val="tx1"/>
                </a:solidFill>
                <a:cs typeface="+mj-cs"/>
              </a:rPr>
              <a:t>.</a:t>
            </a:r>
          </a:p>
          <a:p>
            <a:pPr lvl="0" algn="justLow"/>
            <a:r>
              <a:rPr lang="ar-SA" sz="1600" dirty="0">
                <a:solidFill>
                  <a:schemeClr val="tx1"/>
                </a:solidFill>
                <a:cs typeface="+mj-cs"/>
              </a:rPr>
              <a:t>يلاحظ في خطب الرسول التي ألقاها في مكة حذوه لمعاني القرآن الكريم،ووحدانية الله والحديث عن البعث والإحسان</a:t>
            </a:r>
            <a:r>
              <a:rPr lang="en-US" sz="1600" dirty="0">
                <a:solidFill>
                  <a:schemeClr val="tx1"/>
                </a:solidFill>
                <a:cs typeface="+mj-cs"/>
              </a:rPr>
              <a:t>.</a:t>
            </a:r>
          </a:p>
          <a:p>
            <a:pPr lvl="0" algn="justLow"/>
            <a:r>
              <a:rPr lang="ar-SA" sz="1600" dirty="0">
                <a:solidFill>
                  <a:schemeClr val="tx1"/>
                </a:solidFill>
                <a:cs typeface="+mj-cs"/>
              </a:rPr>
              <a:t>تطورت خطابة الرسول بعد هجرته إلى المدينة من حيث الأغراض والمعاني؛حتى صارت وسيلة للتشريع وإرساء أسس الدولة الجديدة وسلاماً ماضياً لشحذ  همم المجاهدين</a:t>
            </a:r>
            <a:r>
              <a:rPr lang="en-US" sz="1600" dirty="0">
                <a:solidFill>
                  <a:schemeClr val="tx1"/>
                </a:solidFill>
                <a:cs typeface="+mj-cs"/>
              </a:rPr>
              <a:t>.</a:t>
            </a:r>
          </a:p>
          <a:p>
            <a:pPr algn="justLow"/>
            <a:r>
              <a:rPr lang="en-US" sz="1600" dirty="0">
                <a:solidFill>
                  <a:schemeClr val="tx1"/>
                </a:solidFill>
                <a:cs typeface="+mj-cs"/>
              </a:rPr>
              <a:t> </a:t>
            </a:r>
          </a:p>
          <a:p>
            <a:pPr algn="justLow"/>
            <a:r>
              <a:rPr lang="en-US" sz="1600" dirty="0">
                <a:solidFill>
                  <a:schemeClr val="tx1"/>
                </a:solidFill>
                <a:cs typeface="+mj-cs"/>
              </a:rPr>
              <a:t> </a:t>
            </a:r>
            <a:r>
              <a:rPr lang="ar-SA" sz="1600" dirty="0">
                <a:solidFill>
                  <a:schemeClr val="tx1"/>
                </a:solidFill>
                <a:cs typeface="+mj-cs"/>
              </a:rPr>
              <a:t>تطور الخطابة بالمدينة للرسول</a:t>
            </a:r>
            <a:endParaRPr lang="en-US" sz="1600" dirty="0">
              <a:solidFill>
                <a:schemeClr val="tx1"/>
              </a:solidFill>
              <a:cs typeface="+mj-cs"/>
            </a:endParaRPr>
          </a:p>
          <a:p>
            <a:pPr algn="justLow"/>
            <a:r>
              <a:rPr lang="en-US" sz="1600" dirty="0">
                <a:solidFill>
                  <a:schemeClr val="tx1"/>
                </a:solidFill>
                <a:cs typeface="+mj-cs"/>
              </a:rPr>
              <a:t>*</a:t>
            </a:r>
            <a:r>
              <a:rPr lang="ar-SA" sz="1600" dirty="0">
                <a:solidFill>
                  <a:schemeClr val="tx1"/>
                </a:solidFill>
                <a:cs typeface="+mj-cs"/>
              </a:rPr>
              <a:t>أول خطبة له في المدينة بعد أن قام في الناس وحمد الله</a:t>
            </a:r>
            <a:r>
              <a:rPr lang="en-US" sz="1600" dirty="0">
                <a:solidFill>
                  <a:schemeClr val="tx1"/>
                </a:solidFill>
                <a:cs typeface="+mj-cs"/>
              </a:rPr>
              <a:t> .</a:t>
            </a:r>
          </a:p>
          <a:p>
            <a:pPr algn="justLow"/>
            <a:r>
              <a:rPr lang="en-US" sz="1600" dirty="0">
                <a:solidFill>
                  <a:schemeClr val="tx1"/>
                </a:solidFill>
                <a:cs typeface="+mj-cs"/>
              </a:rPr>
              <a:t>*</a:t>
            </a:r>
            <a:r>
              <a:rPr lang="ar-SA" sz="1600" dirty="0">
                <a:solidFill>
                  <a:schemeClr val="tx1"/>
                </a:solidFill>
                <a:cs typeface="+mj-cs"/>
              </a:rPr>
              <a:t>بعد أن خاص معركة حنين سنة 8هجري خطب في الأنصار</a:t>
            </a:r>
            <a:r>
              <a:rPr lang="en-US" sz="1600" dirty="0">
                <a:solidFill>
                  <a:schemeClr val="tx1"/>
                </a:solidFill>
                <a:cs typeface="+mj-cs"/>
              </a:rPr>
              <a:t> .</a:t>
            </a:r>
          </a:p>
          <a:p>
            <a:pPr algn="justLow"/>
            <a:r>
              <a:rPr lang="en-US" sz="1600" dirty="0">
                <a:solidFill>
                  <a:schemeClr val="tx1"/>
                </a:solidFill>
                <a:cs typeface="+mj-cs"/>
              </a:rPr>
              <a:t>*</a:t>
            </a:r>
            <a:r>
              <a:rPr lang="ar-SA" sz="1600" dirty="0">
                <a:solidFill>
                  <a:schemeClr val="tx1"/>
                </a:solidFill>
                <a:cs typeface="+mj-cs"/>
              </a:rPr>
              <a:t>ومن خطبه خطبة الوداع وهي تعد غرة في جيش الأدب،ففيها أسمى خطاب في الوجود وأكرم قانون عرفته البشرية،صان فيه الرسول حقوق الناس وكرامة الإنسان وتوضيح مناسك الناس،وأعلمهم سنن حجهم و أكد على بعض المبادئ الأساسية التي جاء بها الإسلام الحنيف مبرزاً أصول المعاملات</a:t>
            </a:r>
            <a:r>
              <a:rPr lang="en-US" sz="1600" dirty="0">
                <a:solidFill>
                  <a:schemeClr val="tx1"/>
                </a:solidFill>
                <a:cs typeface="+mj-cs"/>
              </a:rPr>
              <a:t>.</a:t>
            </a:r>
          </a:p>
          <a:p>
            <a:pPr algn="justLow"/>
            <a:r>
              <a:rPr lang="ar-IQ" sz="1600" dirty="0">
                <a:solidFill>
                  <a:schemeClr val="tx1"/>
                </a:solidFill>
                <a:cs typeface="+mj-cs"/>
              </a:rPr>
              <a:t> </a:t>
            </a:r>
          </a:p>
        </p:txBody>
      </p:sp>
    </p:spTree>
    <p:extLst>
      <p:ext uri="{BB962C8B-B14F-4D97-AF65-F5344CB8AC3E}">
        <p14:creationId xmlns:p14="http://schemas.microsoft.com/office/powerpoint/2010/main" val="26947598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6632"/>
            <a:ext cx="8424936" cy="6741368"/>
          </a:xfrm>
        </p:spPr>
        <p:txBody>
          <a:bodyPr>
            <a:normAutofit fontScale="62500" lnSpcReduction="20000"/>
          </a:bodyPr>
          <a:lstStyle/>
          <a:p>
            <a:pPr algn="justLow"/>
            <a:r>
              <a:rPr lang="ar-SA" sz="2300" dirty="0">
                <a:solidFill>
                  <a:schemeClr val="tx1"/>
                </a:solidFill>
                <a:cs typeface="+mj-cs"/>
              </a:rPr>
              <a:t>كيفية خطبة الرسول الكريم</a:t>
            </a:r>
            <a:endParaRPr lang="en-US" sz="2300" dirty="0">
              <a:solidFill>
                <a:schemeClr val="tx1"/>
              </a:solidFill>
              <a:cs typeface="+mj-cs"/>
            </a:endParaRPr>
          </a:p>
          <a:p>
            <a:pPr lvl="0" algn="justLow"/>
            <a:r>
              <a:rPr lang="ar-SA" sz="2300" dirty="0">
                <a:solidFill>
                  <a:schemeClr val="tx1"/>
                </a:solidFill>
                <a:cs typeface="+mj-cs"/>
              </a:rPr>
              <a:t>تبدأ بالحمدلله</a:t>
            </a:r>
            <a:r>
              <a:rPr lang="en-US" sz="2300" dirty="0">
                <a:solidFill>
                  <a:schemeClr val="tx1"/>
                </a:solidFill>
                <a:cs typeface="+mj-cs"/>
              </a:rPr>
              <a:t>.</a:t>
            </a:r>
          </a:p>
          <a:p>
            <a:pPr algn="justLow"/>
            <a:r>
              <a:rPr lang="en-US" sz="2300" dirty="0">
                <a:solidFill>
                  <a:schemeClr val="tx1"/>
                </a:solidFill>
                <a:cs typeface="+mj-cs"/>
              </a:rPr>
              <a:t>"</a:t>
            </a:r>
            <a:r>
              <a:rPr lang="ar-SA" sz="2300" dirty="0">
                <a:solidFill>
                  <a:schemeClr val="tx1"/>
                </a:solidFill>
                <a:cs typeface="+mj-cs"/>
              </a:rPr>
              <a:t>الحمد لله نحمده ونستعينه ونستغفره ونتوب إليه،ونعوذ به بالله من سيئات شرور أنفسنا ومن سيئات أعمالنا</a:t>
            </a:r>
            <a:r>
              <a:rPr lang="en-US" sz="2300" dirty="0">
                <a:solidFill>
                  <a:schemeClr val="tx1"/>
                </a:solidFill>
                <a:cs typeface="+mj-cs"/>
              </a:rPr>
              <a:t>".</a:t>
            </a:r>
          </a:p>
          <a:p>
            <a:pPr lvl="0" algn="justLow"/>
            <a:r>
              <a:rPr lang="ar-SA" sz="2300" dirty="0">
                <a:solidFill>
                  <a:schemeClr val="tx1"/>
                </a:solidFill>
                <a:cs typeface="+mj-cs"/>
              </a:rPr>
              <a:t>ثم يبدأ بالشهادة</a:t>
            </a:r>
            <a:r>
              <a:rPr lang="en-US" sz="2300" dirty="0">
                <a:solidFill>
                  <a:schemeClr val="tx1"/>
                </a:solidFill>
                <a:cs typeface="+mj-cs"/>
              </a:rPr>
              <a:t> .</a:t>
            </a:r>
          </a:p>
          <a:p>
            <a:pPr algn="justLow"/>
            <a:r>
              <a:rPr lang="en-US" sz="2300" dirty="0">
                <a:solidFill>
                  <a:schemeClr val="tx1"/>
                </a:solidFill>
                <a:cs typeface="+mj-cs"/>
              </a:rPr>
              <a:t>"</a:t>
            </a:r>
            <a:r>
              <a:rPr lang="ar-SA" sz="2300" dirty="0">
                <a:solidFill>
                  <a:schemeClr val="tx1"/>
                </a:solidFill>
                <a:cs typeface="+mj-cs"/>
              </a:rPr>
              <a:t>أشهد أن لا إله إلا الله وجده لا شريك له</a:t>
            </a:r>
            <a:r>
              <a:rPr lang="en-US" sz="2300" dirty="0">
                <a:solidFill>
                  <a:schemeClr val="tx1"/>
                </a:solidFill>
                <a:cs typeface="+mj-cs"/>
              </a:rPr>
              <a:t>".</a:t>
            </a:r>
          </a:p>
          <a:p>
            <a:pPr lvl="0" algn="justLow"/>
            <a:r>
              <a:rPr lang="ar-SA" sz="2300" dirty="0">
                <a:solidFill>
                  <a:schemeClr val="tx1"/>
                </a:solidFill>
                <a:cs typeface="+mj-cs"/>
              </a:rPr>
              <a:t>ثم يبدأ بأداة الاستفتاح والنداء والتنبيه</a:t>
            </a:r>
            <a:r>
              <a:rPr lang="en-US" sz="2300" dirty="0">
                <a:solidFill>
                  <a:schemeClr val="tx1"/>
                </a:solidFill>
                <a:cs typeface="+mj-cs"/>
              </a:rPr>
              <a:t>.</a:t>
            </a:r>
          </a:p>
          <a:p>
            <a:pPr algn="justLow"/>
            <a:r>
              <a:rPr lang="en-US" sz="2300" dirty="0">
                <a:solidFill>
                  <a:schemeClr val="tx1"/>
                </a:solidFill>
                <a:cs typeface="+mj-cs"/>
              </a:rPr>
              <a:t>"</a:t>
            </a:r>
            <a:r>
              <a:rPr lang="ar-SA" sz="2300" dirty="0">
                <a:solidFill>
                  <a:schemeClr val="tx1"/>
                </a:solidFill>
                <a:cs typeface="+mj-cs"/>
              </a:rPr>
              <a:t>أيها الناس اسمعوا مني أبين لكم ،فإني لا أدري لعلي لا ألقاكم بعد عامي هذا،أيها الناس إنَّ دماءكم وأموالكم حرام عليكم إلى أنْ تلقوا ربكم،كحرمة يومكم هذا في شهركم هذا في بلدكم هذا ألا هل بلغت اللهم اشهد</a:t>
            </a:r>
            <a:r>
              <a:rPr lang="en-US" sz="2300" dirty="0">
                <a:solidFill>
                  <a:schemeClr val="tx1"/>
                </a:solidFill>
                <a:cs typeface="+mj-cs"/>
              </a:rPr>
              <a:t>".</a:t>
            </a:r>
          </a:p>
          <a:p>
            <a:pPr lvl="0" algn="justLow"/>
            <a:r>
              <a:rPr lang="ar-SA" sz="2300" dirty="0">
                <a:solidFill>
                  <a:schemeClr val="tx1"/>
                </a:solidFill>
                <a:cs typeface="+mj-cs"/>
              </a:rPr>
              <a:t>وختم الخطبة بالسلام</a:t>
            </a:r>
            <a:r>
              <a:rPr lang="en-US" sz="2300" dirty="0">
                <a:solidFill>
                  <a:schemeClr val="tx1"/>
                </a:solidFill>
                <a:cs typeface="+mj-cs"/>
              </a:rPr>
              <a:t>.</a:t>
            </a:r>
          </a:p>
          <a:p>
            <a:pPr lvl="0" algn="justLow"/>
            <a:r>
              <a:rPr lang="ar-SA" sz="2300" dirty="0">
                <a:solidFill>
                  <a:schemeClr val="tx1"/>
                </a:solidFill>
                <a:cs typeface="+mj-cs"/>
              </a:rPr>
              <a:t>وعرض أهم مبادئ دستور الحياة الإسلامية الصحيحة،موجزة مركزة قائمة على الكرامة والوحدة والتعاون واحترام المرأة ومحاربة الفساد والبعد عن دسائس الشيطان</a:t>
            </a:r>
            <a:r>
              <a:rPr lang="en-US" sz="2300" dirty="0">
                <a:solidFill>
                  <a:schemeClr val="tx1"/>
                </a:solidFill>
                <a:cs typeface="+mj-cs"/>
              </a:rPr>
              <a:t>.</a:t>
            </a:r>
          </a:p>
          <a:p>
            <a:pPr algn="justLow"/>
            <a:r>
              <a:rPr lang="ar-SA" sz="2300" dirty="0">
                <a:solidFill>
                  <a:schemeClr val="tx1"/>
                </a:solidFill>
                <a:cs typeface="+mj-cs"/>
              </a:rPr>
              <a:t>وإنَّ ربا الجاهلية موضوع وإنَّ أول ربا أبدأ به ربا عمي"العباس بن عبد المطلب"وإنَّ دماء الجاهلية موضوعة وإنَّ أول دم أبدأ به دم "عامر بن ربيعة بن الحارث بن عبد المطلب</a:t>
            </a:r>
            <a:r>
              <a:rPr lang="en-US" sz="2300" dirty="0">
                <a:solidFill>
                  <a:schemeClr val="tx1"/>
                </a:solidFill>
                <a:cs typeface="+mj-cs"/>
              </a:rPr>
              <a:t>"</a:t>
            </a:r>
            <a:r>
              <a:rPr lang="ar-SA" sz="2300" dirty="0">
                <a:solidFill>
                  <a:schemeClr val="tx1"/>
                </a:solidFill>
                <a:cs typeface="+mj-cs"/>
              </a:rPr>
              <a:t>،وإنَّ مآثر الجاهلية موضوعة غير السَّدانة والسقاية والعمد قود وشبه العمد ماقتل بالعصا والحجر وفيه مائة بعير، فمن زاد فهو من أهل الجاهلية</a:t>
            </a:r>
            <a:r>
              <a:rPr lang="en-US" sz="2300" dirty="0">
                <a:solidFill>
                  <a:schemeClr val="tx1"/>
                </a:solidFill>
                <a:cs typeface="+mj-cs"/>
              </a:rPr>
              <a:t>.</a:t>
            </a:r>
          </a:p>
          <a:p>
            <a:pPr algn="justLow"/>
            <a:r>
              <a:rPr lang="ar-SA" sz="2300" dirty="0">
                <a:solidFill>
                  <a:schemeClr val="tx1"/>
                </a:solidFill>
                <a:cs typeface="+mj-cs"/>
              </a:rPr>
              <a:t>خطابة علي بن أبي طالب</a:t>
            </a:r>
            <a:endParaRPr lang="en-US" sz="2300" dirty="0">
              <a:solidFill>
                <a:schemeClr val="tx1"/>
              </a:solidFill>
              <a:cs typeface="+mj-cs"/>
            </a:endParaRPr>
          </a:p>
          <a:p>
            <a:pPr algn="justLow"/>
            <a:r>
              <a:rPr lang="ar-SA" sz="2300" dirty="0">
                <a:solidFill>
                  <a:schemeClr val="tx1"/>
                </a:solidFill>
                <a:cs typeface="+mj-cs"/>
              </a:rPr>
              <a:t>1-كان أفصح الناس بعد الرسول وأكثرهم علماً،وهو إمام خطباء العرب على الاطلاق بعد الرسول الكريم</a:t>
            </a:r>
            <a:r>
              <a:rPr lang="en-US" sz="2300" dirty="0">
                <a:solidFill>
                  <a:schemeClr val="tx1"/>
                </a:solidFill>
                <a:cs typeface="+mj-cs"/>
              </a:rPr>
              <a:t>.</a:t>
            </a:r>
          </a:p>
          <a:p>
            <a:pPr algn="justLow"/>
            <a:r>
              <a:rPr lang="ar-SA" sz="2300" dirty="0">
                <a:solidFill>
                  <a:schemeClr val="tx1"/>
                </a:solidFill>
                <a:cs typeface="+mj-cs"/>
              </a:rPr>
              <a:t>2-من خطبه الحث على الجهاد وقتال جند معاوية</a:t>
            </a:r>
            <a:r>
              <a:rPr lang="en-US" sz="2300" dirty="0">
                <a:solidFill>
                  <a:schemeClr val="tx1"/>
                </a:solidFill>
                <a:cs typeface="+mj-cs"/>
              </a:rPr>
              <a:t>.</a:t>
            </a:r>
          </a:p>
          <a:p>
            <a:pPr algn="justLow"/>
            <a:r>
              <a:rPr lang="en-US" sz="2300" dirty="0">
                <a:solidFill>
                  <a:schemeClr val="tx1"/>
                </a:solidFill>
                <a:cs typeface="+mj-cs"/>
              </a:rPr>
              <a:t>"</a:t>
            </a:r>
            <a:r>
              <a:rPr lang="ar-SA" sz="2300" dirty="0">
                <a:solidFill>
                  <a:schemeClr val="tx1"/>
                </a:solidFill>
                <a:cs typeface="+mj-cs"/>
              </a:rPr>
              <a:t>عباد الله مالكم إذا أمرتكم أن تنفروا في سبيل الله أثاقلتم إلى الأرض،أرضيتم الحياة الدنيا من الآخرة بدلاً وبالذل والهوان من العز خلفاً؟لله أنتم!تكادون لا تكيدون وتنتقص أطرافكم ولا تمتعضون،ولا ينام منكم وأنتم في غفلة ساهون،إن أخا الحرب اليقظان ذو العقل وبات لذل من وداع وغلب المتخاذلون،</a:t>
            </a:r>
            <a:endParaRPr lang="en-US" sz="2300" dirty="0">
              <a:solidFill>
                <a:schemeClr val="tx1"/>
              </a:solidFill>
              <a:cs typeface="+mj-cs"/>
            </a:endParaRPr>
          </a:p>
          <a:p>
            <a:pPr algn="justLow"/>
            <a:r>
              <a:rPr lang="ar-SA" sz="2300" dirty="0">
                <a:solidFill>
                  <a:schemeClr val="tx1"/>
                </a:solidFill>
                <a:cs typeface="+mj-cs"/>
              </a:rPr>
              <a:t>والمغلوب مقهور مسلوب</a:t>
            </a:r>
            <a:r>
              <a:rPr lang="en-US" sz="2300" dirty="0">
                <a:solidFill>
                  <a:schemeClr val="tx1"/>
                </a:solidFill>
                <a:cs typeface="+mj-cs"/>
              </a:rPr>
              <a:t>.</a:t>
            </a:r>
          </a:p>
          <a:p>
            <a:pPr algn="justLow"/>
            <a:r>
              <a:rPr lang="ar-SA" sz="2300" dirty="0">
                <a:solidFill>
                  <a:schemeClr val="tx1"/>
                </a:solidFill>
                <a:cs typeface="+mj-cs"/>
              </a:rPr>
              <a:t>أما بعد فإن لي عليكم حقاً،وإن لكم على حقاً،فأما حقكم علي فالنصيحة لكن ما صحبتكم،وتوفير فيئكم وتعليمكم كي لا تجهلوا،وتأديبكم كيما تعلموا،وأما حقي عليكم فالوفاء بالبيعة والنصح لي في المغيب،والمشهد والإجابة حين ادعوكم والطاعة حين آمركم،فإن يرد الله بكم خيراً تنزعوا عما أكره،وترجعوا إلى ما أحب تنالوا ما تطلبون وتدركوا ما تأملون</a:t>
            </a:r>
            <a:r>
              <a:rPr lang="en-US" sz="2300" dirty="0">
                <a:solidFill>
                  <a:schemeClr val="tx1"/>
                </a:solidFill>
                <a:cs typeface="+mj-cs"/>
              </a:rPr>
              <a:t>".</a:t>
            </a:r>
          </a:p>
          <a:p>
            <a:pPr algn="justLow"/>
            <a:r>
              <a:rPr lang="ar-SA" sz="2300" dirty="0">
                <a:solidFill>
                  <a:schemeClr val="tx1"/>
                </a:solidFill>
                <a:cs typeface="+mj-cs"/>
              </a:rPr>
              <a:t>الخطبة الجيدة تشمل على</a:t>
            </a:r>
            <a:r>
              <a:rPr lang="en-US" sz="2300" dirty="0">
                <a:solidFill>
                  <a:schemeClr val="tx1"/>
                </a:solidFill>
                <a:cs typeface="+mj-cs"/>
              </a:rPr>
              <a:t>:</a:t>
            </a:r>
          </a:p>
          <a:p>
            <a:pPr algn="justLow"/>
            <a:r>
              <a:rPr lang="en-US" sz="2300" dirty="0">
                <a:solidFill>
                  <a:schemeClr val="tx1"/>
                </a:solidFill>
                <a:cs typeface="+mj-cs"/>
              </a:rPr>
              <a:t>*</a:t>
            </a:r>
            <a:r>
              <a:rPr lang="ar-SA" sz="2300" dirty="0">
                <a:solidFill>
                  <a:schemeClr val="tx1"/>
                </a:solidFill>
                <a:cs typeface="+mj-cs"/>
              </a:rPr>
              <a:t>هي التي تجمع بين عنصرين الاستمالة والاقناع</a:t>
            </a:r>
            <a:r>
              <a:rPr lang="en-US" sz="2300" dirty="0">
                <a:solidFill>
                  <a:schemeClr val="tx1"/>
                </a:solidFill>
                <a:cs typeface="+mj-cs"/>
              </a:rPr>
              <a:t>.</a:t>
            </a:r>
          </a:p>
          <a:p>
            <a:pPr algn="justLow"/>
            <a:r>
              <a:rPr lang="en-US" sz="2300" dirty="0">
                <a:solidFill>
                  <a:schemeClr val="tx1"/>
                </a:solidFill>
                <a:cs typeface="+mj-cs"/>
              </a:rPr>
              <a:t>*</a:t>
            </a:r>
            <a:r>
              <a:rPr lang="ar-SA" sz="2300" dirty="0">
                <a:solidFill>
                  <a:schemeClr val="tx1"/>
                </a:solidFill>
                <a:cs typeface="+mj-cs"/>
              </a:rPr>
              <a:t>تحققت الاستمالة لاشتمالها على قصر الفقرات والتضاد بين الكلمات،والتنوع بين الأساليب فمنها ما يهدف إلى الإثارة والحث أو التنبيه كالأساليب المبدوءة بالأمر أو النهي والنداء</a:t>
            </a:r>
            <a:r>
              <a:rPr lang="en-US" sz="2300" dirty="0">
                <a:solidFill>
                  <a:schemeClr val="tx1"/>
                </a:solidFill>
                <a:cs typeface="+mj-cs"/>
              </a:rPr>
              <a:t>.</a:t>
            </a:r>
          </a:p>
          <a:p>
            <a:pPr algn="justLow"/>
            <a:r>
              <a:rPr lang="en-US" sz="2300" dirty="0">
                <a:solidFill>
                  <a:schemeClr val="tx1"/>
                </a:solidFill>
                <a:cs typeface="+mj-cs"/>
              </a:rPr>
              <a:t> *</a:t>
            </a:r>
            <a:r>
              <a:rPr lang="ar-SA" sz="2300" dirty="0">
                <a:solidFill>
                  <a:schemeClr val="tx1"/>
                </a:solidFill>
                <a:cs typeface="+mj-cs"/>
              </a:rPr>
              <a:t>ومنها ما يهدف إلى الإخبار وقد سيطر عليها جو عاطفي هدفه الاشفاق والحرص على النجاة،وتحقيق الخير وتحقق الاقناع فيها بالتفصيل والتوضيح بعد الاجمال والتركيز وبالتوكيد بالقسم تارة وبالتكرار تارة أخرى</a:t>
            </a:r>
            <a:r>
              <a:rPr lang="en-US" sz="2300" dirty="0">
                <a:solidFill>
                  <a:schemeClr val="tx1"/>
                </a:solidFill>
                <a:cs typeface="+mj-cs"/>
              </a:rPr>
              <a:t> .</a:t>
            </a:r>
          </a:p>
          <a:p>
            <a:pPr algn="justLow"/>
            <a:r>
              <a:rPr lang="en-US" sz="2300" dirty="0">
                <a:solidFill>
                  <a:schemeClr val="tx1"/>
                </a:solidFill>
                <a:cs typeface="+mj-cs"/>
              </a:rPr>
              <a:t> </a:t>
            </a:r>
          </a:p>
          <a:p>
            <a:pPr algn="justLow"/>
            <a:r>
              <a:rPr lang="ar-IQ" sz="1600" dirty="0">
                <a:solidFill>
                  <a:schemeClr val="tx1"/>
                </a:solidFill>
                <a:cs typeface="+mj-cs"/>
              </a:rPr>
              <a:t> </a:t>
            </a:r>
            <a:endParaRPr lang="en-US" sz="1600" dirty="0">
              <a:solidFill>
                <a:schemeClr val="tx1"/>
              </a:solidFill>
              <a:cs typeface="+mj-cs"/>
            </a:endParaRPr>
          </a:p>
          <a:p>
            <a:pPr algn="justLow"/>
            <a:r>
              <a:rPr lang="en-US" sz="1600" dirty="0">
                <a:solidFill>
                  <a:schemeClr val="tx1"/>
                </a:solidFill>
                <a:cs typeface="+mj-cs"/>
              </a:rPr>
              <a:t> </a:t>
            </a:r>
          </a:p>
          <a:p>
            <a:pPr algn="justLow"/>
            <a:endParaRPr lang="ar-IQ" sz="1600" dirty="0">
              <a:solidFill>
                <a:schemeClr val="tx1"/>
              </a:solidFill>
              <a:cs typeface="+mj-cs"/>
            </a:endParaRPr>
          </a:p>
        </p:txBody>
      </p:sp>
    </p:spTree>
    <p:extLst>
      <p:ext uri="{BB962C8B-B14F-4D97-AF65-F5344CB8AC3E}">
        <p14:creationId xmlns:p14="http://schemas.microsoft.com/office/powerpoint/2010/main" val="23835943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16632"/>
            <a:ext cx="8424936" cy="6741368"/>
          </a:xfrm>
        </p:spPr>
        <p:txBody>
          <a:bodyPr>
            <a:normAutofit/>
          </a:bodyPr>
          <a:lstStyle/>
          <a:p>
            <a:pPr algn="justLow"/>
            <a:endParaRPr lang="ar-IQ" sz="1600" dirty="0">
              <a:solidFill>
                <a:schemeClr val="tx1"/>
              </a:solidFill>
              <a:cs typeface="+mj-cs"/>
            </a:endParaRPr>
          </a:p>
        </p:txBody>
      </p:sp>
    </p:spTree>
    <p:extLst>
      <p:ext uri="{BB962C8B-B14F-4D97-AF65-F5344CB8AC3E}">
        <p14:creationId xmlns:p14="http://schemas.microsoft.com/office/powerpoint/2010/main" val="1697360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algn="justLow"/>
            <a:r>
              <a:rPr lang="ar-SA" sz="1600" dirty="0">
                <a:solidFill>
                  <a:schemeClr val="tx1"/>
                </a:solidFill>
              </a:rPr>
              <a:t>وقد حاول بعض الباحثين تعليل سبب تنزيه الرسول (ص ) عن الشعر بسبب :-</a:t>
            </a:r>
            <a:endParaRPr lang="en-US" sz="1600" dirty="0">
              <a:solidFill>
                <a:schemeClr val="tx1"/>
              </a:solidFill>
            </a:endParaRPr>
          </a:p>
          <a:p>
            <a:pPr algn="justLow"/>
            <a:r>
              <a:rPr lang="ar-SA" sz="1600" dirty="0">
                <a:solidFill>
                  <a:schemeClr val="tx1"/>
                </a:solidFill>
              </a:rPr>
              <a:t>نظرة العرب الى الادباء والفنانين بأن في عقولهم ماشبه بالجنون . قال تعالى </a:t>
            </a:r>
            <a:r>
              <a:rPr lang="ar-SA" sz="1600" dirty="0" smtClean="0">
                <a:solidFill>
                  <a:schemeClr val="tx1"/>
                </a:solidFill>
              </a:rPr>
              <a:t>:</a:t>
            </a:r>
            <a:r>
              <a:rPr lang="en-US" sz="1600" dirty="0" smtClean="0">
                <a:solidFill>
                  <a:schemeClr val="tx1"/>
                </a:solidFill>
              </a:rPr>
              <a:t>}} </a:t>
            </a:r>
            <a:r>
              <a:rPr lang="ar-SA" sz="1600" dirty="0">
                <a:solidFill>
                  <a:schemeClr val="tx1"/>
                </a:solidFill>
              </a:rPr>
              <a:t>وَيَقُولُونَ أَئِنَّا لَتَارِكُو آلِهَتِنَا لِشَاعِرٍ مَجْنُونٍ </a:t>
            </a:r>
            <a:r>
              <a:rPr lang="en-US" sz="1600" dirty="0">
                <a:solidFill>
                  <a:schemeClr val="tx1"/>
                </a:solidFill>
              </a:rPr>
              <a:t>{{</a:t>
            </a:r>
            <a:r>
              <a:rPr lang="ar-SA" sz="1600" dirty="0">
                <a:solidFill>
                  <a:schemeClr val="tx1"/>
                </a:solidFill>
              </a:rPr>
              <a:t> الصافات (36) .</a:t>
            </a:r>
            <a:endParaRPr lang="en-US" sz="1600" dirty="0">
              <a:solidFill>
                <a:schemeClr val="tx1"/>
              </a:solidFill>
            </a:endParaRPr>
          </a:p>
          <a:p>
            <a:pPr algn="justLow"/>
            <a:r>
              <a:rPr lang="ar-SA" sz="1600" dirty="0">
                <a:solidFill>
                  <a:schemeClr val="tx1"/>
                </a:solidFill>
              </a:rPr>
              <a:t>او ان الشياطين يوحون اليهم بما يجري على السنتهم من شعر , وان لكل شاعرٍ شيطاناً . وكذلك كان كثيرٌ من الشعراء قبل الاسلام قد عرفوا في الاسراف باللهو والاقبال على الملذات المادية من خمر وميسر وغيرها , </a:t>
            </a:r>
            <a:endParaRPr lang="en-US" sz="1600" dirty="0">
              <a:solidFill>
                <a:schemeClr val="tx1"/>
              </a:solidFill>
            </a:endParaRPr>
          </a:p>
          <a:p>
            <a:pPr algn="justLow"/>
            <a:r>
              <a:rPr lang="ar-SA" sz="1600" dirty="0">
                <a:solidFill>
                  <a:schemeClr val="tx1"/>
                </a:solidFill>
              </a:rPr>
              <a:t>ورأي أخر : هو ان الشعراء معروفين باللغو والكذب وتجاوزهم الحق في المديح والهجاء والتعرض لاعراض الناس وحرماتهم وكل ذلك لا يليق بالرسول الكريم (ص) .</a:t>
            </a:r>
            <a:endParaRPr lang="en-US" sz="1600" dirty="0">
              <a:solidFill>
                <a:schemeClr val="tx1"/>
              </a:solidFill>
            </a:endParaRPr>
          </a:p>
          <a:p>
            <a:pPr algn="justLow"/>
            <a:r>
              <a:rPr lang="ar-SA" sz="1600" dirty="0">
                <a:solidFill>
                  <a:schemeClr val="tx1"/>
                </a:solidFill>
              </a:rPr>
              <a:t>إن النظرة الشاملة للشعر ماقبل الاسلام تجعلك تقول ان الشعراء ماكانوا جميعاً مثل هذه الصور المقيتة التي يرسمها مؤرخو الادب لتنزيه الرسول (ص) عنها , فللشعر مكانة كبيرة عند العرب , ولكن تنزيه الرسول (ص) عن الشعر متأت من ادعاء الشعراء أنفسهم بأمور غيبية تلهمهم الشعر . مثل ادعاء الشعراء بأن لهم شياطين توحي اليهم الشعر , وأدعاء الكهنة بأن لهم رؤيا يلهمهم الحكمة , وأدعاء السحرة ملازمة الارواح والجن لهم . فنزهه الله تعالى من الشعر والكهانة والسحر , والقران الكريم كلام الله تعالى نزل على الرسول الكريم (ص) ولم يصيبهُ اي ضرب من ضروب الابداع البشري . أما قول تعالى </a:t>
            </a:r>
            <a:r>
              <a:rPr lang="en-US" sz="1600" dirty="0">
                <a:solidFill>
                  <a:schemeClr val="tx1"/>
                </a:solidFill>
              </a:rPr>
              <a:t>}}  </a:t>
            </a:r>
            <a:r>
              <a:rPr lang="ar-SA" sz="1600" dirty="0">
                <a:solidFill>
                  <a:schemeClr val="tx1"/>
                </a:solidFill>
              </a:rPr>
              <a:t>وَالشُّعَرَاءُ يَتَّبِعُهُمُ الْغَاوُونَ  أَلَمْ تَرَ أَنَّهُمْ فِي كُلِّ وَادٍ يَهِيمُونَ  وَأَنَّهُمْ يَقُولُونَ مَا لَا يَفْعَلُونَ إِلَّا الَّذِينَ آَمَنُوا وَعَمِلُوا الصَّالِحَاتِ وَذَكَرُوا اللَّهَ كَثِيرًا وَانْتَصَرُوا مِنْ بَعْدِ مَا ظُلِمُوا وَسَيَعْلَمُ الَّذِينَ ظَلَمُوا أَيَّ مُنْقَلَبٍ يَنْقَلِبُونَ</a:t>
            </a:r>
            <a:r>
              <a:rPr lang="en-US" sz="1600" dirty="0">
                <a:solidFill>
                  <a:schemeClr val="tx1"/>
                </a:solidFill>
              </a:rPr>
              <a:t> {{ </a:t>
            </a:r>
            <a:r>
              <a:rPr lang="ar-SA" sz="1600" dirty="0">
                <a:solidFill>
                  <a:schemeClr val="tx1"/>
                </a:solidFill>
              </a:rPr>
              <a:t>( الشعراء 224 – 225 -226) </a:t>
            </a:r>
            <a:endParaRPr lang="en-US" sz="1600" dirty="0">
              <a:solidFill>
                <a:schemeClr val="tx1"/>
              </a:solidFill>
            </a:endParaRPr>
          </a:p>
          <a:p>
            <a:pPr algn="justLow"/>
            <a:r>
              <a:rPr lang="ar-SA" sz="1600" dirty="0">
                <a:solidFill>
                  <a:schemeClr val="tx1"/>
                </a:solidFill>
              </a:rPr>
              <a:t>وقد فهم المفسرون ان المقصود من هذه الايات الشعراء الذين يهيمون على وجوههم بينما استثنت الايات الشعراء الذين يذكرون الله كثيراً وينتصرون ممن هجا المسلمين فتكون هذه الايات رفعاً لمكانة الشعراء المسلمين , وحطاً وسخرية من شعراء المشركين .</a:t>
            </a:r>
            <a:endParaRPr lang="en-US" sz="1600" dirty="0">
              <a:solidFill>
                <a:schemeClr val="tx1"/>
              </a:solidFill>
            </a:endParaRPr>
          </a:p>
          <a:p>
            <a:pPr algn="justLow"/>
            <a:r>
              <a:rPr lang="ar-SA" sz="1600" dirty="0">
                <a:solidFill>
                  <a:schemeClr val="tx1"/>
                </a:solidFill>
              </a:rPr>
              <a:t>ومما يذكر ان شعراء المسلمين الثلاثة : عبد الله بن رواحة , حسان بن ثابت , كعب بن مالك توجهوا الى الرسول الكريم (ص) وهم يبكون فقالوا : قد علم الله حين انزل هذه الاية أنا شعراء . فتلا النبي : </a:t>
            </a:r>
            <a:endParaRPr lang="en-US" sz="1600" dirty="0">
              <a:solidFill>
                <a:schemeClr val="tx1"/>
              </a:solidFill>
            </a:endParaRPr>
          </a:p>
          <a:p>
            <a:pPr algn="justLow"/>
            <a:r>
              <a:rPr lang="ar-SA" sz="1600" dirty="0">
                <a:solidFill>
                  <a:schemeClr val="tx1"/>
                </a:solidFill>
              </a:rPr>
              <a:t>((إِلا الَّذِينَ آَمَنُوا وَعَمِلُوا الصَّالِحَاتِ )) قال : أنتم .</a:t>
            </a:r>
            <a:endParaRPr lang="en-US" sz="1600" dirty="0">
              <a:solidFill>
                <a:schemeClr val="tx1"/>
              </a:solidFill>
            </a:endParaRPr>
          </a:p>
          <a:p>
            <a:pPr algn="justLow"/>
            <a:r>
              <a:rPr lang="ar-SA" sz="1600" dirty="0">
                <a:solidFill>
                  <a:schemeClr val="tx1"/>
                </a:solidFill>
              </a:rPr>
              <a:t>موقف الرسول الكريم (ص) من الشعر هو موقف القران الكريم او موقف الاسلام بصورة عامة والحديث النبوي الشريف لايختلف في نظرته الى الانسان ومحاولة توجيهه الوجهة الخيرة التي صنفت الشعراء صنفين خير ملتزم بالدين ومنحرف عن الدين والاخلاق.</a:t>
            </a:r>
            <a:endParaRPr lang="en-US" sz="1600" dirty="0">
              <a:solidFill>
                <a:schemeClr val="tx1"/>
              </a:solidFill>
            </a:endParaRPr>
          </a:p>
          <a:p>
            <a:pPr algn="justLow"/>
            <a:endParaRPr lang="ar-IQ" sz="1600" dirty="0">
              <a:solidFill>
                <a:schemeClr val="tx1"/>
              </a:solidFill>
            </a:endParaRPr>
          </a:p>
        </p:txBody>
      </p:sp>
    </p:spTree>
    <p:extLst>
      <p:ext uri="{BB962C8B-B14F-4D97-AF65-F5344CB8AC3E}">
        <p14:creationId xmlns:p14="http://schemas.microsoft.com/office/powerpoint/2010/main" val="2667193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a:bodyPr>
          <a:lstStyle/>
          <a:p>
            <a:pPr algn="justLow"/>
            <a:r>
              <a:rPr lang="ar-SA" sz="1600" dirty="0">
                <a:solidFill>
                  <a:schemeClr val="tx1"/>
                </a:solidFill>
                <a:cs typeface="+mj-cs"/>
              </a:rPr>
              <a:t>واذا كان البعض قد فهم ظاهر الايات القرانية أو قرأها مبتورة واستنتج منها موقفاً ضد الشعر والشعراء , فأن الاحاديث النبوية الشريفة قد تحمل على ظاهر معانيها ايضاً ما يسىء الى الشعر , ويستوجب المناقشة والتحليل . فقد روي عن الرسول (ص) </a:t>
            </a:r>
            <a:r>
              <a:rPr lang="ar-SA" sz="1600" dirty="0" smtClean="0">
                <a:solidFill>
                  <a:schemeClr val="tx1"/>
                </a:solidFill>
                <a:cs typeface="+mj-cs"/>
              </a:rPr>
              <a:t>قوله</a:t>
            </a:r>
            <a:endParaRPr lang="en-US" sz="1600" dirty="0">
              <a:solidFill>
                <a:schemeClr val="tx1"/>
              </a:solidFill>
              <a:cs typeface="+mj-cs"/>
            </a:endParaRPr>
          </a:p>
          <a:p>
            <a:pPr algn="justLow"/>
            <a:r>
              <a:rPr lang="ar-SA" sz="1600" dirty="0">
                <a:solidFill>
                  <a:schemeClr val="tx1"/>
                </a:solidFill>
                <a:cs typeface="+mj-cs"/>
              </a:rPr>
              <a:t>((لأَنْ يَمْتَلِئَ جَوْفُ أحدكم قَيْحًا حتى يَرِيهِ خَيْرٌ لهُ مِنْ أَنْ يَمْتَلِئَ شِعْرًا</a:t>
            </a:r>
            <a:r>
              <a:rPr lang="en-US" sz="1600" dirty="0">
                <a:solidFill>
                  <a:schemeClr val="tx1"/>
                </a:solidFill>
                <a:cs typeface="+mj-cs"/>
              </a:rPr>
              <a:t> </a:t>
            </a:r>
            <a:r>
              <a:rPr lang="ar-SA" sz="1600" dirty="0">
                <a:solidFill>
                  <a:schemeClr val="tx1"/>
                </a:solidFill>
                <a:cs typeface="+mj-cs"/>
              </a:rPr>
              <a:t>))</a:t>
            </a:r>
            <a:endParaRPr lang="en-US" sz="1600" dirty="0">
              <a:solidFill>
                <a:schemeClr val="tx1"/>
              </a:solidFill>
              <a:cs typeface="+mj-cs"/>
            </a:endParaRPr>
          </a:p>
          <a:p>
            <a:pPr algn="justLow"/>
            <a:r>
              <a:rPr lang="ar-SA" sz="1600" dirty="0">
                <a:solidFill>
                  <a:schemeClr val="tx1"/>
                </a:solidFill>
                <a:cs typeface="+mj-cs"/>
              </a:rPr>
              <a:t> صدق رسول الله .</a:t>
            </a:r>
            <a:endParaRPr lang="en-US" sz="1600" dirty="0">
              <a:solidFill>
                <a:schemeClr val="tx1"/>
              </a:solidFill>
              <a:cs typeface="+mj-cs"/>
            </a:endParaRPr>
          </a:p>
          <a:p>
            <a:pPr algn="justLow"/>
            <a:r>
              <a:rPr lang="ar-SA" sz="1600" dirty="0">
                <a:solidFill>
                  <a:schemeClr val="tx1"/>
                </a:solidFill>
                <a:cs typeface="+mj-cs"/>
              </a:rPr>
              <a:t>قد يفهم من هذا الحديث موقف غير مشجع للشعر والشعراء , ألا ان مراجعته في كتاب الصحاح اطلعنا على الظرف الذي قيل فيه . فقد روى البخاري في( باب الأدب) فيما يكره ان يكون الغالب على الانسان الشعر حتى يصرفه عن ذكر الله . وذكر الامام احمد ان شاعراً عرض الرسول (ص) فوصفه الرسول (ص) بالشيطان ثم قال الحديث .</a:t>
            </a:r>
            <a:endParaRPr lang="en-US" sz="1600" dirty="0">
              <a:solidFill>
                <a:schemeClr val="tx1"/>
              </a:solidFill>
              <a:cs typeface="+mj-cs"/>
            </a:endParaRPr>
          </a:p>
          <a:p>
            <a:pPr algn="justLow"/>
            <a:r>
              <a:rPr lang="ar-SA" sz="1600" dirty="0">
                <a:solidFill>
                  <a:schemeClr val="tx1"/>
                </a:solidFill>
                <a:cs typeface="+mj-cs"/>
              </a:rPr>
              <a:t>هذان التعليقان يوضحان ان قول الرسول (ص) لم يكن مطلقاً على جميع الشعراء وانما اراد به نوعا معيناً منهم , ولابد ان يكون ذلك لشاعر قد انشد شعراً يخالف مبادىء الاسلام او يدعو الى محاربة الرسول (ص).</a:t>
            </a:r>
            <a:endParaRPr lang="en-US" sz="1600" dirty="0">
              <a:solidFill>
                <a:schemeClr val="tx1"/>
              </a:solidFill>
              <a:cs typeface="+mj-cs"/>
            </a:endParaRPr>
          </a:p>
          <a:p>
            <a:pPr algn="justLow"/>
            <a:r>
              <a:rPr lang="ar-SA" sz="1600" dirty="0">
                <a:solidFill>
                  <a:schemeClr val="tx1"/>
                </a:solidFill>
                <a:cs typeface="+mj-cs"/>
              </a:rPr>
              <a:t>وقد فهم ابن رشيق ان وصف الرسول (ص) الشعر بالقيح ليس عاماً وانما هو        ( على من غلب الشعر على قلبه , وملك نفسه حتى شغله عن دينه واقامة فروضه , ومنعه من ذكر الله تعالى وتلاوة القران ) </a:t>
            </a:r>
            <a:endParaRPr lang="en-US" sz="1600" dirty="0">
              <a:solidFill>
                <a:schemeClr val="tx1"/>
              </a:solidFill>
              <a:cs typeface="+mj-cs"/>
            </a:endParaRPr>
          </a:p>
          <a:p>
            <a:pPr algn="justLow"/>
            <a:r>
              <a:rPr lang="ar-SA" sz="1600" dirty="0">
                <a:solidFill>
                  <a:schemeClr val="tx1"/>
                </a:solidFill>
                <a:cs typeface="+mj-cs"/>
              </a:rPr>
              <a:t>وقد قيل ان السيدة عائشة (رض) رفضت رواية الحديث وقالت : </a:t>
            </a:r>
            <a:r>
              <a:rPr lang="ar-SA" sz="1600" dirty="0" smtClean="0">
                <a:solidFill>
                  <a:schemeClr val="tx1"/>
                </a:solidFill>
                <a:cs typeface="+mj-cs"/>
              </a:rPr>
              <a:t>( </a:t>
            </a:r>
            <a:r>
              <a:rPr lang="ar-SA" sz="1600" dirty="0">
                <a:solidFill>
                  <a:schemeClr val="tx1"/>
                </a:solidFill>
                <a:cs typeface="+mj-cs"/>
              </a:rPr>
              <a:t>لم يحفظ ابو هريرة الحديث , انما قال رسول الله (ص) : ( لئن يمتلىء جوف احدكم قيحاً ودماً خير له من أن يمتلىء شعراً قيل في هجائي ) وبذلك يكون النهي منصاً على الشعر الذي قيل في هجاء الرسول (ص) وهنالك قول للرسول (ص) بشأن الشاعر أمرؤ القيس يفهم منه – على الظاهر – موقف قاس ازاء الشعراء وهو قوله (ص) : ( امرؤ القيس صاحب لواء الشعر الى النار ) </a:t>
            </a:r>
            <a:r>
              <a:rPr lang="ar-SA" sz="1600" dirty="0" smtClean="0">
                <a:solidFill>
                  <a:schemeClr val="tx1"/>
                </a:solidFill>
                <a:cs typeface="+mj-cs"/>
              </a:rPr>
              <a:t>و</a:t>
            </a:r>
            <a:r>
              <a:rPr lang="ar-SA" sz="1600" dirty="0">
                <a:solidFill>
                  <a:schemeClr val="tx1"/>
                </a:solidFill>
                <a:cs typeface="+mj-cs"/>
              </a:rPr>
              <a:t>( الشعر والشعراء وقائدهم الى النار ) وفي رواية اخرى اكثر تفصيلاً وهي :(</a:t>
            </a:r>
            <a:r>
              <a:rPr lang="en-US" sz="1600" dirty="0">
                <a:solidFill>
                  <a:schemeClr val="tx1"/>
                </a:solidFill>
                <a:cs typeface="+mj-cs"/>
              </a:rPr>
              <a:t>   </a:t>
            </a:r>
            <a:r>
              <a:rPr lang="ar-SA" sz="1600" dirty="0">
                <a:solidFill>
                  <a:schemeClr val="tx1"/>
                </a:solidFill>
                <a:cs typeface="+mj-cs"/>
              </a:rPr>
              <a:t>ذلك رجل مذكور في الدنيا , شريف فيها , سيء في الآخرة , خامل فيها , يجيء يوم القيامة ومعه لواء الشعر الى النار ) . ان وصف امرؤ القيس يجعل القارئ في حيرة تقوده الى فكرة خاطئة عن مفهوم الاسلام للشعر ونظرته الى كبار الشعراء , فامرؤ القيس من فحول شعراء ماقبل الاسلام وبعده ووصفه الرسول (ص) قائد الشعراء الى النار وهنا لابد من وقفة تأمل </a:t>
            </a:r>
            <a:r>
              <a:rPr lang="ar-SA" sz="1600" dirty="0" smtClean="0">
                <a:solidFill>
                  <a:schemeClr val="tx1"/>
                </a:solidFill>
                <a:cs typeface="+mj-cs"/>
              </a:rPr>
              <a:t>.</a:t>
            </a:r>
            <a:endParaRPr lang="ar-IQ" sz="1600" dirty="0" smtClean="0">
              <a:solidFill>
                <a:schemeClr val="tx1"/>
              </a:solidFill>
              <a:cs typeface="+mj-cs"/>
            </a:endParaRPr>
          </a:p>
          <a:p>
            <a:pPr algn="justLow"/>
            <a:r>
              <a:rPr lang="ar-SA" sz="1600" dirty="0">
                <a:solidFill>
                  <a:schemeClr val="tx1"/>
                </a:solidFill>
                <a:cs typeface="+mj-cs"/>
              </a:rPr>
              <a:t>فالرسول (ص) عربي بذوقه الرفيع وبلاغته العالية كيف يحط من شأن شعر امرؤ القيس لابد أذن ان يكون حكمه منصباً على جوانب معينة من شعره مثل الصور الفاحشة في غزله التي تتنافى مع مبادئ الاسلام ودعوته الى العفة والخلق الكريم وليس المراد به شعر شاعر بصورة عامة او شخصهُ على الحقيقة لان في الحديث الشريف توجيه اخر على شعراء المسلمين ليسلكوا سبل الخير في أشعارهم وفي حديث اخر للرسول (ص) قوله: ( من قال في الاسلام شعراً فلسانه هدر ) وفي رواية ( من قال في الاسلام هجاء مقذعاً فلسانه هدر ) .</a:t>
            </a:r>
            <a:endParaRPr lang="en-US" sz="1600" dirty="0">
              <a:solidFill>
                <a:schemeClr val="tx1"/>
              </a:solidFill>
              <a:cs typeface="+mj-cs"/>
            </a:endParaRPr>
          </a:p>
          <a:p>
            <a:pPr algn="justLow"/>
            <a:endParaRPr lang="en-US" sz="1600" dirty="0">
              <a:solidFill>
                <a:schemeClr val="tx1"/>
              </a:solidFill>
              <a:cs typeface="+mj-cs"/>
            </a:endParaRPr>
          </a:p>
          <a:p>
            <a:pPr algn="justLow"/>
            <a:endParaRPr lang="ar-IQ" sz="1600" dirty="0">
              <a:solidFill>
                <a:schemeClr val="tx1"/>
              </a:solidFill>
              <a:cs typeface="+mj-cs"/>
            </a:endParaRPr>
          </a:p>
        </p:txBody>
      </p:sp>
    </p:spTree>
    <p:extLst>
      <p:ext uri="{BB962C8B-B14F-4D97-AF65-F5344CB8AC3E}">
        <p14:creationId xmlns:p14="http://schemas.microsoft.com/office/powerpoint/2010/main" val="3513165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Autofit/>
          </a:bodyPr>
          <a:lstStyle/>
          <a:p>
            <a:pPr algn="justLow"/>
            <a:r>
              <a:rPr lang="ar-SA" sz="1600" dirty="0">
                <a:solidFill>
                  <a:schemeClr val="tx1"/>
                </a:solidFill>
              </a:rPr>
              <a:t>لان الهجاء في طبيعته قذف وافتراء وهو يناقض تعاليم الدين وقد وصف الرسول (ص) نفسه بأنه لم يكن فاحشاً ولا متفحشاً ولا لعاناً ولا سباباً . فالشعر يمثل جزءاً من حياة العرب ووجودهم ولايمكن ان يهجروه في أي حال من الاحوال ( لاتدع العرب الشعر حتى تدع الإبل الحنين ) فلا يمكن ان يدعو الرسول (ص) الى مخالفة طبيعة العرب وهو العربي الذي يعجب بالكلام الفصيح ويهتز للشعر الجميل فقد ذكر بأنه وصف شاعراً من الوفود بقوله : ( ان من البيان لسحراً , وان من الشعر لحكمة او حكماً ) . </a:t>
            </a:r>
            <a:endParaRPr lang="en-US" sz="1600" dirty="0">
              <a:solidFill>
                <a:schemeClr val="tx1"/>
              </a:solidFill>
            </a:endParaRPr>
          </a:p>
          <a:p>
            <a:pPr algn="justLow"/>
            <a:r>
              <a:rPr lang="ar-SA" sz="1600" dirty="0">
                <a:solidFill>
                  <a:schemeClr val="tx1"/>
                </a:solidFill>
              </a:rPr>
              <a:t>وقوله ص : ( أنما الشعر كلام مؤلف فما وافق الحق فهو حسن , ومالم يوافق الحق فلا خير فيه ) . </a:t>
            </a:r>
            <a:endParaRPr lang="en-US" sz="1600" dirty="0">
              <a:solidFill>
                <a:schemeClr val="tx1"/>
              </a:solidFill>
            </a:endParaRPr>
          </a:p>
          <a:p>
            <a:pPr algn="justLow"/>
            <a:r>
              <a:rPr lang="ar-SA" sz="1600" dirty="0">
                <a:solidFill>
                  <a:schemeClr val="tx1"/>
                </a:solidFill>
              </a:rPr>
              <a:t>وقوله : ( أنما الشعر كلام , ومن الكلام طيب وخبيث ) . </a:t>
            </a:r>
            <a:endParaRPr lang="en-US" sz="1600" dirty="0">
              <a:solidFill>
                <a:schemeClr val="tx1"/>
              </a:solidFill>
            </a:endParaRPr>
          </a:p>
          <a:p>
            <a:pPr algn="justLow"/>
            <a:r>
              <a:rPr lang="ar-SA" sz="1600" dirty="0">
                <a:solidFill>
                  <a:schemeClr val="tx1"/>
                </a:solidFill>
              </a:rPr>
              <a:t>وفي هذه الاحاديث الشريفة توجيه للشعر ليكون موافقاً للحق والخير , مسهماً في الاصلاح والتهذيب وهو ينسجم مع قوله : ( إنما بعثت لأتمم مكارم الأخلاق ) . </a:t>
            </a:r>
            <a:endParaRPr lang="en-US" sz="1600" dirty="0">
              <a:solidFill>
                <a:schemeClr val="tx1"/>
              </a:solidFill>
            </a:endParaRPr>
          </a:p>
          <a:p>
            <a:pPr algn="justLow"/>
            <a:r>
              <a:rPr lang="ar-SA" sz="1600" dirty="0">
                <a:solidFill>
                  <a:schemeClr val="tx1"/>
                </a:solidFill>
              </a:rPr>
              <a:t>فغاية الشعر هنا التعبير عن واقع الحياة العربية من جهة , وإصلاح ذات البين من جهة أخرى , وكأن الشاعر رسول الخير والإصلاح ولسان حال القبيلة والأفراد في البادية . وهكذا نجد مهمة الشاعر تتجاوز الالتزام بمبادئ الدعوة الى التعبير عن مواقف الخير مطلقة عامة .</a:t>
            </a:r>
            <a:endParaRPr lang="en-US" sz="1600" dirty="0">
              <a:solidFill>
                <a:schemeClr val="tx1"/>
              </a:solidFill>
            </a:endParaRPr>
          </a:p>
          <a:p>
            <a:pPr algn="justLow"/>
            <a:r>
              <a:rPr lang="ar-SA" sz="1600" dirty="0">
                <a:solidFill>
                  <a:schemeClr val="tx1"/>
                </a:solidFill>
              </a:rPr>
              <a:t> </a:t>
            </a:r>
            <a:endParaRPr lang="en-US" sz="1600" dirty="0">
              <a:solidFill>
                <a:schemeClr val="tx1"/>
              </a:solidFill>
            </a:endParaRPr>
          </a:p>
          <a:p>
            <a:pPr algn="justLow"/>
            <a:endParaRPr lang="ar-IQ" sz="1600" dirty="0">
              <a:solidFill>
                <a:schemeClr val="tx1"/>
              </a:solidFill>
            </a:endParaRPr>
          </a:p>
        </p:txBody>
      </p:sp>
    </p:spTree>
    <p:extLst>
      <p:ext uri="{BB962C8B-B14F-4D97-AF65-F5344CB8AC3E}">
        <p14:creationId xmlns:p14="http://schemas.microsoft.com/office/powerpoint/2010/main" val="270281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lstStyle/>
          <a:p>
            <a:r>
              <a:rPr lang="ar-SA" dirty="0"/>
              <a:t> </a:t>
            </a:r>
            <a:endParaRPr lang="en-US" dirty="0"/>
          </a:p>
          <a:p>
            <a:endParaRPr lang="ar-IQ" dirty="0" smtClean="0">
              <a:cs typeface="PT Bold Heading" pitchFamily="2" charset="-78"/>
            </a:endParaRPr>
          </a:p>
          <a:p>
            <a:endParaRPr lang="ar-IQ" dirty="0">
              <a:cs typeface="PT Bold Heading" pitchFamily="2" charset="-78"/>
            </a:endParaRPr>
          </a:p>
          <a:p>
            <a:endParaRPr lang="ar-IQ" dirty="0" smtClean="0">
              <a:cs typeface="PT Bold Heading" pitchFamily="2" charset="-78"/>
            </a:endParaRPr>
          </a:p>
          <a:p>
            <a:r>
              <a:rPr lang="ar-SA" dirty="0" smtClean="0">
                <a:solidFill>
                  <a:schemeClr val="tx1"/>
                </a:solidFill>
                <a:cs typeface="PT Bold Heading" pitchFamily="2" charset="-78"/>
              </a:rPr>
              <a:t>المحاضرة </a:t>
            </a:r>
            <a:r>
              <a:rPr lang="ar-SA" dirty="0">
                <a:solidFill>
                  <a:schemeClr val="tx1"/>
                </a:solidFill>
                <a:cs typeface="PT Bold Heading" pitchFamily="2" charset="-78"/>
              </a:rPr>
              <a:t>الثانية</a:t>
            </a:r>
            <a:endParaRPr lang="en-US" dirty="0">
              <a:solidFill>
                <a:schemeClr val="tx1"/>
              </a:solidFill>
              <a:cs typeface="PT Bold Heading" pitchFamily="2" charset="-78"/>
            </a:endParaRPr>
          </a:p>
          <a:p>
            <a:r>
              <a:rPr lang="ar-SA" dirty="0">
                <a:solidFill>
                  <a:schemeClr val="tx1"/>
                </a:solidFill>
                <a:cs typeface="PT Bold Heading" pitchFamily="2" charset="-78"/>
              </a:rPr>
              <a:t>حالة الشعر في عصر صدر الاسلام</a:t>
            </a:r>
            <a:endParaRPr lang="ar-IQ" dirty="0">
              <a:solidFill>
                <a:schemeClr val="tx1"/>
              </a:solidFill>
              <a:cs typeface="PT Bold Heading" pitchFamily="2" charset="-78"/>
            </a:endParaRPr>
          </a:p>
        </p:txBody>
      </p:sp>
    </p:spTree>
    <p:extLst>
      <p:ext uri="{BB962C8B-B14F-4D97-AF65-F5344CB8AC3E}">
        <p14:creationId xmlns:p14="http://schemas.microsoft.com/office/powerpoint/2010/main" val="2168091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424936" cy="6120680"/>
          </a:xfrm>
        </p:spPr>
        <p:txBody>
          <a:bodyPr>
            <a:normAutofit fontScale="92500" lnSpcReduction="10000"/>
          </a:bodyPr>
          <a:lstStyle/>
          <a:p>
            <a:pPr algn="justLow"/>
            <a:r>
              <a:rPr lang="ar-SA" sz="1600" dirty="0">
                <a:solidFill>
                  <a:schemeClr val="tx1"/>
                </a:solidFill>
              </a:rPr>
              <a:t>ضعفت لغة الشعر:</a:t>
            </a:r>
            <a:endParaRPr lang="en-US" sz="1600" dirty="0">
              <a:solidFill>
                <a:schemeClr val="tx1"/>
              </a:solidFill>
            </a:endParaRPr>
          </a:p>
          <a:p>
            <a:pPr algn="justLow"/>
            <a:r>
              <a:rPr lang="ar-SA" sz="1600" dirty="0">
                <a:solidFill>
                  <a:schemeClr val="tx1"/>
                </a:solidFill>
              </a:rPr>
              <a:t>ان الذين قالوا بضعف الشعر في عصر صدر الاسلام اشاروا الى تفاوت اللغة الشعرية قبل الاسلام وبعده , وضربوا مثلاً بشعر حسان بن ثابت منطلقين من رأي الاصمعي لقوله : (الشعر نكد لا يقوى إلا في الشر ويسهل فإذا دخل في الخير ضعف ولان ) .  ويقول أيضاً : ( هذا حسان فحل من فحول الشعراء ، في الجاهلية فلما جاء الإسلام سقط شعره ) .والواقع هناك تفاوت نلمسه في اللغة الشعرية عامة اذا وازنت بين شعر مقول قبل الاسلام وبعده , ولكن اذا وازنا بين شعر المعارضة او المشركين وشعر المسلمين فسنجد اللغة الشعرية متقاربة من حيث المستوى الفني والمفردات البسيطة التي صح اليها الشعراء وابتعدوا عن الجزالة عند فحول الشعراء قبل الاسلام , أننا لانملك ألا أن نضع شعر المشركين ضمن شعراء ماقبل الاسلام لانه صدر عن عرب لم يؤمنوا بالاسلام بعد ولم يتأثروا باللغة القرانية فشعرهم امتداد لشعر ما قبل الاسلام الا انه يختلف عن شعر تلك الطبقة العالية من شعراء المعلقات والفحول الذين بلغوا مستوى فنياً رائعاً في الاداء والمفردات والتراكيب والاخيلة والتشبيهات . واذا رد هذا الرأي بأن ما وصل الينا من أشعار المشركين بانه شعر دينه لان اغلبه صادر عن شعراء مكة وما حولها فنقول ان ما وصل الينا من شعر هو دون مستوى طبقة فحول الشعراء يصدق هذا الرأي على شعراء المشركين والمسلمين في مكة , حتى شعر البادية قل تأثره بالاسلام وبقي دون مستوى شعر المعلقات او المختارات التي قيلت قبل الاسلام , فأغلب الظن أذن أن لغة الشعر العربي قد تطورت تطوراً مهد لظهور هذا الضرب من الاشعار المختلفة في سبكها واسلوبها عن الشعر الذي قيل قبل الاسلام والذي يعده النقاد المثل الاعلى .</a:t>
            </a:r>
            <a:endParaRPr lang="en-US" sz="1600" dirty="0">
              <a:solidFill>
                <a:schemeClr val="tx1"/>
              </a:solidFill>
            </a:endParaRPr>
          </a:p>
          <a:p>
            <a:pPr algn="justLow"/>
            <a:r>
              <a:rPr lang="ar-SA" sz="1600" dirty="0">
                <a:solidFill>
                  <a:schemeClr val="tx1"/>
                </a:solidFill>
              </a:rPr>
              <a:t>فهناك فرق بين من يقول أن الاسلام أضعف الشعر وحال بين الشعراء والاجادة , وان يقولوا ان مستوى الشعر قد اتخذ مساراً خاصاً حتى اذا بزغ الاسلام توجه الشعر وجهة بناءة وشارك في الدفاع عن الدين الجديد . وقد اشار ابن سلام من قبل الى أثر البيئة في تنشيط الشعر والشعراء حين قال معلقاً على قلة شعراء الطائف مشيراً الى سبب قلة اشعار قريش قبل الاسلام قال : ( وأنما يكثر الشعر بالحروب التي تكون بين الاحياء مثل حرب الأوس والخزرج أو قوم يغيرون ويغار عليهم , والذي قلل شعر قريش انه لم يكن بينهم ثائرة ولم يحاربوا ) . </a:t>
            </a:r>
            <a:endParaRPr lang="en-US" sz="1600" dirty="0">
              <a:solidFill>
                <a:schemeClr val="tx1"/>
              </a:solidFill>
            </a:endParaRPr>
          </a:p>
          <a:p>
            <a:pPr algn="justLow"/>
            <a:r>
              <a:rPr lang="ar-SA" sz="1600" dirty="0">
                <a:solidFill>
                  <a:schemeClr val="tx1"/>
                </a:solidFill>
              </a:rPr>
              <a:t>ولذلك انبرى شعراء قريش لتحريض القبائل العربية والرد على شعراء المسلمين , والفخر بوقائعهم في المعارك التي دارت مع المسلمين , ولا عجب ان ينبري شعراء المسلمين للرد على المشركين تلبية لآمر الرسول ( ص ) بقوله : ( مايمنع القوم الذين نصروا رسول الله بسلاحهم أن ينصروه بالسنتهم ) .</a:t>
            </a:r>
            <a:endParaRPr lang="en-US" sz="1600" dirty="0">
              <a:solidFill>
                <a:schemeClr val="tx1"/>
              </a:solidFill>
            </a:endParaRPr>
          </a:p>
          <a:p>
            <a:pPr algn="justLow"/>
            <a:r>
              <a:rPr lang="ar-SA" sz="1600" dirty="0">
                <a:solidFill>
                  <a:schemeClr val="tx1"/>
                </a:solidFill>
              </a:rPr>
              <a:t>وقال حسان : أنا لها , واخذ بطرف لسانه وقال : والله مايسرني به مقول بين بصرى وصنعاء , وقد ذكرت أقوال كثيرة شجع فيها الرسول (ص) الشعراء المسلمين او شعراء الدعوة كقوله مخاطباً حسان بن ثابت , أو عبد الله بن رواحة أو كعب بن مالك :</a:t>
            </a:r>
            <a:endParaRPr lang="en-US" sz="1600" dirty="0">
              <a:solidFill>
                <a:schemeClr val="tx1"/>
              </a:solidFill>
            </a:endParaRPr>
          </a:p>
          <a:p>
            <a:pPr algn="justLow"/>
            <a:r>
              <a:rPr lang="ar-SA" sz="1600" dirty="0">
                <a:solidFill>
                  <a:schemeClr val="tx1"/>
                </a:solidFill>
              </a:rPr>
              <a:t>ـــ أهجم ومعك جبريل روح القدس .</a:t>
            </a:r>
            <a:endParaRPr lang="en-US" sz="1600" dirty="0">
              <a:solidFill>
                <a:schemeClr val="tx1"/>
              </a:solidFill>
            </a:endParaRPr>
          </a:p>
          <a:p>
            <a:pPr algn="justLow"/>
            <a:r>
              <a:rPr lang="ar-SA" sz="1600" dirty="0">
                <a:solidFill>
                  <a:schemeClr val="tx1"/>
                </a:solidFill>
              </a:rPr>
              <a:t>ـــ اللهم أيده بروح القدس .</a:t>
            </a:r>
            <a:endParaRPr lang="en-US" sz="1600" dirty="0">
              <a:solidFill>
                <a:schemeClr val="tx1"/>
              </a:solidFill>
            </a:endParaRPr>
          </a:p>
          <a:p>
            <a:pPr algn="justLow"/>
            <a:r>
              <a:rPr lang="ar-SA" sz="1600" dirty="0">
                <a:solidFill>
                  <a:schemeClr val="tx1"/>
                </a:solidFill>
              </a:rPr>
              <a:t>ـــ أهجهم وروح القدس معك . وأقوال أخرى .</a:t>
            </a:r>
            <a:endParaRPr lang="en-US" sz="1600" dirty="0">
              <a:solidFill>
                <a:schemeClr val="tx1"/>
              </a:solidFill>
            </a:endParaRPr>
          </a:p>
          <a:p>
            <a:pPr algn="justLow"/>
            <a:endParaRPr lang="ar-IQ" sz="1600" dirty="0">
              <a:solidFill>
                <a:schemeClr val="tx1"/>
              </a:solidFill>
            </a:endParaRPr>
          </a:p>
        </p:txBody>
      </p:sp>
    </p:spTree>
    <p:extLst>
      <p:ext uri="{BB962C8B-B14F-4D97-AF65-F5344CB8AC3E}">
        <p14:creationId xmlns:p14="http://schemas.microsoft.com/office/powerpoint/2010/main" val="2763845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8053</Words>
  <Application>Microsoft Office PowerPoint</Application>
  <PresentationFormat>عرض على الشاشة (3:4)‏</PresentationFormat>
  <Paragraphs>509</Paragraphs>
  <Slides>46</Slides>
  <Notes>0</Notes>
  <HiddenSlides>0</HiddenSlides>
  <MMClips>0</MMClips>
  <ScaleCrop>false</ScaleCrop>
  <HeadingPairs>
    <vt:vector size="4" baseType="variant">
      <vt:variant>
        <vt:lpstr>نسق</vt:lpstr>
      </vt:variant>
      <vt:variant>
        <vt:i4>1</vt:i4>
      </vt:variant>
      <vt:variant>
        <vt:lpstr>عناوين الشرائح</vt:lpstr>
      </vt:variant>
      <vt:variant>
        <vt:i4>46</vt:i4>
      </vt:variant>
    </vt:vector>
  </HeadingPairs>
  <TitlesOfParts>
    <vt:vector size="4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dell12</dc:creator>
  <cp:lastModifiedBy>dell12</cp:lastModifiedBy>
  <cp:revision>18</cp:revision>
  <dcterms:created xsi:type="dcterms:W3CDTF">2019-01-01T12:57:14Z</dcterms:created>
  <dcterms:modified xsi:type="dcterms:W3CDTF">2019-01-01T17:48:10Z</dcterms:modified>
</cp:coreProperties>
</file>